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00"/>
  </p:notesMasterIdLst>
  <p:sldIdLst>
    <p:sldId id="32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346" r:id="rId13"/>
    <p:sldId id="266" r:id="rId14"/>
    <p:sldId id="267" r:id="rId15"/>
    <p:sldId id="268" r:id="rId16"/>
    <p:sldId id="347" r:id="rId17"/>
    <p:sldId id="269" r:id="rId18"/>
    <p:sldId id="270" r:id="rId19"/>
    <p:sldId id="271" r:id="rId20"/>
    <p:sldId id="272" r:id="rId21"/>
    <p:sldId id="348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327" r:id="rId31"/>
    <p:sldId id="328" r:id="rId32"/>
    <p:sldId id="329" r:id="rId33"/>
    <p:sldId id="330" r:id="rId34"/>
    <p:sldId id="350" r:id="rId35"/>
    <p:sldId id="351" r:id="rId36"/>
    <p:sldId id="354" r:id="rId37"/>
    <p:sldId id="355" r:id="rId38"/>
    <p:sldId id="353" r:id="rId39"/>
    <p:sldId id="281" r:id="rId40"/>
    <p:sldId id="282" r:id="rId41"/>
    <p:sldId id="334" r:id="rId42"/>
    <p:sldId id="283" r:id="rId43"/>
    <p:sldId id="284" r:id="rId44"/>
    <p:sldId id="285" r:id="rId45"/>
    <p:sldId id="332" r:id="rId46"/>
    <p:sldId id="333" r:id="rId47"/>
    <p:sldId id="335" r:id="rId48"/>
    <p:sldId id="336" r:id="rId49"/>
    <p:sldId id="286" r:id="rId50"/>
    <p:sldId id="287" r:id="rId51"/>
    <p:sldId id="288" r:id="rId52"/>
    <p:sldId id="289" r:id="rId53"/>
    <p:sldId id="290" r:id="rId54"/>
    <p:sldId id="345" r:id="rId55"/>
    <p:sldId id="291" r:id="rId56"/>
    <p:sldId id="292" r:id="rId57"/>
    <p:sldId id="293" r:id="rId58"/>
    <p:sldId id="294" r:id="rId59"/>
    <p:sldId id="295" r:id="rId60"/>
    <p:sldId id="349" r:id="rId61"/>
    <p:sldId id="297" r:id="rId62"/>
    <p:sldId id="298" r:id="rId63"/>
    <p:sldId id="299" r:id="rId64"/>
    <p:sldId id="300" r:id="rId65"/>
    <p:sldId id="301" r:id="rId66"/>
    <p:sldId id="337" r:id="rId67"/>
    <p:sldId id="338" r:id="rId68"/>
    <p:sldId id="352" r:id="rId69"/>
    <p:sldId id="302" r:id="rId70"/>
    <p:sldId id="303" r:id="rId71"/>
    <p:sldId id="339" r:id="rId72"/>
    <p:sldId id="341" r:id="rId73"/>
    <p:sldId id="340" r:id="rId74"/>
    <p:sldId id="304" r:id="rId75"/>
    <p:sldId id="343" r:id="rId76"/>
    <p:sldId id="342" r:id="rId77"/>
    <p:sldId id="344" r:id="rId78"/>
    <p:sldId id="305" r:id="rId79"/>
    <p:sldId id="306" r:id="rId80"/>
    <p:sldId id="307" r:id="rId81"/>
    <p:sldId id="308" r:id="rId82"/>
    <p:sldId id="309" r:id="rId83"/>
    <p:sldId id="310" r:id="rId84"/>
    <p:sldId id="311" r:id="rId85"/>
    <p:sldId id="312" r:id="rId86"/>
    <p:sldId id="313" r:id="rId87"/>
    <p:sldId id="314" r:id="rId88"/>
    <p:sldId id="315" r:id="rId89"/>
    <p:sldId id="316" r:id="rId90"/>
    <p:sldId id="317" r:id="rId91"/>
    <p:sldId id="318" r:id="rId92"/>
    <p:sldId id="319" r:id="rId93"/>
    <p:sldId id="320" r:id="rId94"/>
    <p:sldId id="321" r:id="rId95"/>
    <p:sldId id="322" r:id="rId96"/>
    <p:sldId id="323" r:id="rId97"/>
    <p:sldId id="324" r:id="rId98"/>
    <p:sldId id="325" r:id="rId9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49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0ACFDF-A18E-4580-8C61-93952665E37B}" type="datetimeFigureOut">
              <a:rPr lang="es-MX" smtClean="0"/>
              <a:t>03/05/2021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F0A5D-F261-4278-8C42-9E146202C3C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562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LMA 2018 02 26</a:t>
            </a:r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FDB505-0F7E-4101-89D4-4923155766A0}" type="slidenum">
              <a:rPr kumimoji="0" lang="es-E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s-E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9191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LITC 2016 10 13</a:t>
            </a:r>
          </a:p>
          <a:p>
            <a:r>
              <a:rPr lang="es-MX" dirty="0" err="1" smtClean="0"/>
              <a:t>Mkt</a:t>
            </a:r>
            <a:r>
              <a:rPr lang="es-MX" dirty="0" smtClean="0"/>
              <a:t> 2016 10</a:t>
            </a:r>
            <a:r>
              <a:rPr lang="es-MX" baseline="0" dirty="0" smtClean="0"/>
              <a:t> 26</a:t>
            </a:r>
          </a:p>
          <a:p>
            <a:r>
              <a:rPr lang="es-MX" baseline="0" dirty="0" err="1" smtClean="0"/>
              <a:t>Mkt</a:t>
            </a:r>
            <a:r>
              <a:rPr lang="es-MX" baseline="0" smtClean="0"/>
              <a:t> 2017 10 16</a:t>
            </a:r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FDB505-0F7E-4101-89D4-4923155766A0}" type="slidenum">
              <a:rPr kumimoji="0" lang="es-E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s-E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0488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LITC 2016 10 14</a:t>
            </a:r>
          </a:p>
          <a:p>
            <a:r>
              <a:rPr lang="es-MX" dirty="0" smtClean="0"/>
              <a:t>LITC 2016</a:t>
            </a:r>
            <a:r>
              <a:rPr lang="es-MX" baseline="0" dirty="0" smtClean="0"/>
              <a:t> 10 17</a:t>
            </a:r>
          </a:p>
          <a:p>
            <a:r>
              <a:rPr lang="es-MX" baseline="0" dirty="0" err="1" smtClean="0"/>
              <a:t>Mkt</a:t>
            </a:r>
            <a:r>
              <a:rPr lang="es-MX" baseline="0" dirty="0" smtClean="0"/>
              <a:t> 2106 10 27</a:t>
            </a:r>
          </a:p>
          <a:p>
            <a:r>
              <a:rPr lang="es-MX" baseline="0" dirty="0" smtClean="0"/>
              <a:t>LRI 2017 05 02</a:t>
            </a:r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FDB505-0F7E-4101-89D4-4923155766A0}" type="slidenum">
              <a:rPr kumimoji="0" lang="es-E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s-E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2795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LRI</a:t>
            </a:r>
            <a:r>
              <a:rPr lang="es-MX" baseline="0" smtClean="0"/>
              <a:t> 2017 10 27</a:t>
            </a:r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FDB505-0F7E-4101-89D4-4923155766A0}" type="slidenum">
              <a:rPr kumimoji="0" lang="es-E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s-E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39973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r" defTabSz="10287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94B537-BF2C-418D-B543-75FB57D8DF33}" type="slidenum">
              <a:rPr kumimoji="0" lang="es-ES" altLang="es-MX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pitchFamily="34" charset="0"/>
              </a:rPr>
              <a:pPr marL="0" marR="0" lvl="0" indent="0" algn="r" defTabSz="10287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s-ES" altLang="es-MX" sz="13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8113" y="768350"/>
            <a:ext cx="6823075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s-MX" smtClean="0"/>
          </a:p>
        </p:txBody>
      </p:sp>
    </p:spTree>
    <p:extLst>
      <p:ext uri="{BB962C8B-B14F-4D97-AF65-F5344CB8AC3E}">
        <p14:creationId xmlns:p14="http://schemas.microsoft.com/office/powerpoint/2010/main" val="3172029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LRI 2017 05 03</a:t>
            </a:r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FDB505-0F7E-4101-89D4-4923155766A0}" type="slidenum">
              <a:rPr kumimoji="0" lang="es-E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s-E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013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IE 2018 04</a:t>
            </a:r>
            <a:r>
              <a:rPr lang="es-MX" baseline="0" smtClean="0"/>
              <a:t> 04</a:t>
            </a:r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FDB505-0F7E-4101-89D4-4923155766A0}" type="slidenum">
              <a:rPr kumimoji="0" lang="es-E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s-E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0624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Mkt</a:t>
            </a:r>
            <a:r>
              <a:rPr lang="es-MX" baseline="0" dirty="0" smtClean="0"/>
              <a:t> 2016 10 20</a:t>
            </a:r>
          </a:p>
          <a:p>
            <a:r>
              <a:rPr lang="es-MX" dirty="0" smtClean="0"/>
              <a:t>LRI 2017</a:t>
            </a:r>
            <a:r>
              <a:rPr lang="es-MX" baseline="0" dirty="0" smtClean="0"/>
              <a:t> 04 05</a:t>
            </a:r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FDB505-0F7E-4101-89D4-4923155766A0}" type="slidenum">
              <a:rPr kumimoji="0" lang="es-E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s-E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3187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Mkt</a:t>
            </a:r>
            <a:r>
              <a:rPr lang="es-MX" baseline="0" dirty="0" smtClean="0"/>
              <a:t> 2016 10 20</a:t>
            </a:r>
          </a:p>
          <a:p>
            <a:r>
              <a:rPr lang="es-MX" dirty="0" smtClean="0"/>
              <a:t>LRI 2017</a:t>
            </a:r>
            <a:r>
              <a:rPr lang="es-MX" baseline="0" dirty="0" smtClean="0"/>
              <a:t> 04 05</a:t>
            </a:r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FDB505-0F7E-4101-89D4-4923155766A0}" type="slidenum">
              <a:rPr kumimoji="0" lang="es-E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s-E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5323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LITC 2016 10 11</a:t>
            </a:r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FDB505-0F7E-4101-89D4-4923155766A0}" type="slidenum">
              <a:rPr kumimoji="0" lang="es-E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s-E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3974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LITC 2016 10 11</a:t>
            </a:r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FDB505-0F7E-4101-89D4-4923155766A0}" type="slidenum">
              <a:rPr kumimoji="0" lang="es-E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s-E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5674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Mkt</a:t>
            </a:r>
            <a:r>
              <a:rPr lang="es-MX" dirty="0" smtClean="0"/>
              <a:t> 2016</a:t>
            </a:r>
            <a:r>
              <a:rPr lang="es-MX" baseline="0" dirty="0" smtClean="0"/>
              <a:t> 10 21</a:t>
            </a:r>
          </a:p>
          <a:p>
            <a:r>
              <a:rPr lang="es-MX" baseline="0" dirty="0" smtClean="0"/>
              <a:t>LRI 2017 04 06</a:t>
            </a:r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FDB505-0F7E-4101-89D4-4923155766A0}" type="slidenum">
              <a:rPr kumimoji="0" lang="es-E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s-E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8528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Mkt</a:t>
            </a:r>
            <a:r>
              <a:rPr lang="es-MX" dirty="0" smtClean="0"/>
              <a:t> 2017 10 11</a:t>
            </a:r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FDB505-0F7E-4101-89D4-4923155766A0}" type="slidenum">
              <a:rPr kumimoji="0" lang="es-E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s-E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9693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Mkt</a:t>
            </a:r>
            <a:r>
              <a:rPr lang="es-MX" dirty="0" smtClean="0"/>
              <a:t> 2016 10 25</a:t>
            </a:r>
          </a:p>
          <a:p>
            <a:r>
              <a:rPr lang="es-MX" dirty="0" smtClean="0"/>
              <a:t> </a:t>
            </a:r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FDB505-0F7E-4101-89D4-4923155766A0}" type="slidenum">
              <a:rPr kumimoji="0" lang="es-E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s-E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5612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7200" cap="all" baseline="0"/>
            </a:lvl1pPr>
          </a:lstStyle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mtClean="0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 smtClean="0">
                <a:latin typeface="Times New Roman" pitchFamily="18" charset="0"/>
              </a:rPr>
              <a:t>Distribuciones Discretas de Probabilidad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FE1ABE0F-33E7-45C3-84C8-F38651E62F7E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s-ES">
              <a:latin typeface="Times New Roman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1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149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mtClean="0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 smtClean="0">
                <a:latin typeface="Times New Roman" pitchFamily="18" charset="0"/>
              </a:rPr>
              <a:t>Distribuciones Discretas de Probabilidad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1ED2A397-D9A6-42D8-9544-F650CD65BDA4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640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09600"/>
            <a:ext cx="2743200" cy="5867400"/>
          </a:xfrm>
        </p:spPr>
        <p:txBody>
          <a:bodyPr vert="eaVert" anchor="b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8026400" cy="586740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mtClean="0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 smtClean="0">
                <a:latin typeface="Times New Roman" pitchFamily="18" charset="0"/>
              </a:rPr>
              <a:t>Distribuciones Discretas de Probabilidad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50AA52A-8386-430C-BA51-AFC59A3D27C8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1987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7200" cap="all" baseline="0"/>
            </a:lvl1pPr>
          </a:lstStyle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mtClean="0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 smtClean="0">
                <a:latin typeface="Times New Roman" pitchFamily="18" charset="0"/>
              </a:rPr>
              <a:t>Distribuciones Discretas de Probabilidad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FE1ABE0F-33E7-45C3-84C8-F38651E62F7E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s-ES">
              <a:latin typeface="Times New Roman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1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7810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mtClean="0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 smtClean="0">
                <a:latin typeface="Times New Roman" pitchFamily="18" charset="0"/>
              </a:rPr>
              <a:t>Distribuciones Discretas de Probabilidad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8638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362200"/>
            <a:ext cx="10363200" cy="2200275"/>
          </a:xfrm>
        </p:spPr>
        <p:txBody>
          <a:bodyPr anchor="b">
            <a:normAutofit/>
          </a:bodyPr>
          <a:lstStyle>
            <a:lvl1pPr algn="l">
              <a:defRPr sz="64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65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mtClean="0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 smtClean="0">
                <a:latin typeface="Times New Roman" pitchFamily="18" charset="0"/>
              </a:rPr>
              <a:t>Distribuciones Discretas de Probabilidad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5164DE5C-B571-441B-95E5-502A3520F545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s-ES">
              <a:latin typeface="Times New Roman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975360" y="4599433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361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3352"/>
            <a:ext cx="5384800" cy="4718304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3352"/>
            <a:ext cx="5384800" cy="4718304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mtClean="0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 smtClean="0">
                <a:latin typeface="Times New Roman" pitchFamily="18" charset="0"/>
              </a:rPr>
              <a:t>Distribuciones Discretas de Probabilidad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94C03584-A8C1-4821-B8CF-C0903AD7327A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4537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0"/>
            <a:ext cx="5242560" cy="639763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667" b="0">
                <a:solidFill>
                  <a:schemeClr val="tx2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676400"/>
            <a:ext cx="5242560" cy="639763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667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mtClean="0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 smtClean="0">
                <a:latin typeface="Times New Roman" pitchFamily="18" charset="0"/>
              </a:rPr>
              <a:t>Distribuciones Discretas de Probabilidad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B419BBC9-D6C0-4D12-8A40-DC3F3A1A76AA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s-ES">
              <a:latin typeface="Times New Roman" pitchFamily="18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49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6039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mtClean="0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 smtClean="0">
                <a:latin typeface="Times New Roman" pitchFamily="18" charset="0"/>
              </a:rPr>
              <a:t>Distribuciones Discretas de Probabilidad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EBEDDAFB-5C92-4140-BFEA-ED9E26007142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0604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mtClean="0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 smtClean="0">
                <a:latin typeface="Times New Roman" pitchFamily="18" charset="0"/>
              </a:rPr>
              <a:t>Distribuciones Discretas de Probabilidad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C2C6D281-2C19-4F81-864F-5326002769C3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937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792080"/>
            <a:ext cx="7620000" cy="5577840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54"/>
            <a:ext cx="2852928" cy="4243615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mtClean="0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 smtClean="0">
                <a:latin typeface="Times New Roman" pitchFamily="18" charset="0"/>
              </a:rPr>
              <a:t>Distribuciones Discretas de Probabilidad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BDA83D8-61DC-49C9-B8B1-471C4D67BEE4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s-ES">
              <a:latin typeface="Times New Roman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2152" y="3579942"/>
            <a:ext cx="5577840" cy="211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95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mtClean="0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 smtClean="0">
                <a:latin typeface="Times New Roman" pitchFamily="18" charset="0"/>
              </a:rPr>
              <a:t>Distribuciones Discretas de Probabilidad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1343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480"/>
            <a:ext cx="2856907" cy="126492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1480" y="838201"/>
            <a:ext cx="787252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33600"/>
            <a:ext cx="2852928" cy="4242816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mtClean="0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 smtClean="0">
                <a:latin typeface="Times New Roman" pitchFamily="18" charset="0"/>
              </a:rPr>
              <a:t>Distribuciones Discretas de Probabilidad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5B6ADA96-BC43-4605-972B-A5480200A954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5393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mtClean="0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 smtClean="0">
                <a:latin typeface="Times New Roman" pitchFamily="18" charset="0"/>
              </a:rPr>
              <a:t>Distribuciones Discretas de Probabilidad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1ED2A397-D9A6-42D8-9544-F650CD65BDA4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6406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09600"/>
            <a:ext cx="2743200" cy="5867400"/>
          </a:xfrm>
        </p:spPr>
        <p:txBody>
          <a:bodyPr vert="eaVert" anchor="b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8026400" cy="586740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mtClean="0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 smtClean="0">
                <a:latin typeface="Times New Roman" pitchFamily="18" charset="0"/>
              </a:rPr>
              <a:t>Distribuciones Discretas de Probabilidad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50AA52A-8386-430C-BA51-AFC59A3D27C8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201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362200"/>
            <a:ext cx="10363200" cy="2200275"/>
          </a:xfrm>
        </p:spPr>
        <p:txBody>
          <a:bodyPr anchor="b">
            <a:normAutofit/>
          </a:bodyPr>
          <a:lstStyle>
            <a:lvl1pPr algn="l">
              <a:defRPr sz="64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65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mtClean="0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 smtClean="0">
                <a:latin typeface="Times New Roman" pitchFamily="18" charset="0"/>
              </a:rPr>
              <a:t>Distribuciones Discretas de Probabilidad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5164DE5C-B571-441B-95E5-502A3520F545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s-ES">
              <a:latin typeface="Times New Roman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975360" y="4599433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934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3352"/>
            <a:ext cx="5384800" cy="4718304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3352"/>
            <a:ext cx="5384800" cy="4718304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mtClean="0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 smtClean="0">
                <a:latin typeface="Times New Roman" pitchFamily="18" charset="0"/>
              </a:rPr>
              <a:t>Distribuciones Discretas de Probabilidad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94C03584-A8C1-4821-B8CF-C0903AD7327A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920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0"/>
            <a:ext cx="5242560" cy="639763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667" b="0">
                <a:solidFill>
                  <a:schemeClr val="tx2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676400"/>
            <a:ext cx="5242560" cy="639763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667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mtClean="0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 smtClean="0">
                <a:latin typeface="Times New Roman" pitchFamily="18" charset="0"/>
              </a:rPr>
              <a:t>Distribuciones Discretas de Probabilidad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B419BBC9-D6C0-4D12-8A40-DC3F3A1A76AA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s-ES">
              <a:latin typeface="Times New Roman" pitchFamily="18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49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7692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mtClean="0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 smtClean="0">
                <a:latin typeface="Times New Roman" pitchFamily="18" charset="0"/>
              </a:rPr>
              <a:t>Distribuciones Discretas de Probabilidad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EBEDDAFB-5C92-4140-BFEA-ED9E26007142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865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mtClean="0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 smtClean="0">
                <a:latin typeface="Times New Roman" pitchFamily="18" charset="0"/>
              </a:rPr>
              <a:t>Distribuciones Discretas de Probabilidad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C2C6D281-2C19-4F81-864F-5326002769C3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667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792080"/>
            <a:ext cx="7620000" cy="5577840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54"/>
            <a:ext cx="2852928" cy="4243615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mtClean="0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 smtClean="0">
                <a:latin typeface="Times New Roman" pitchFamily="18" charset="0"/>
              </a:rPr>
              <a:t>Distribuciones Discretas de Probabilidad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BDA83D8-61DC-49C9-B8B1-471C4D67BEE4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s-ES">
              <a:latin typeface="Times New Roman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2152" y="3579942"/>
            <a:ext cx="5577840" cy="211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466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480"/>
            <a:ext cx="2856907" cy="126492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1480" y="838201"/>
            <a:ext cx="787252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33600"/>
            <a:ext cx="2852928" cy="4242816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mtClean="0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 smtClean="0">
                <a:latin typeface="Times New Roman" pitchFamily="18" charset="0"/>
              </a:rPr>
              <a:t>Distribuciones Discretas de Probabilidad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5B6ADA96-BC43-4605-972B-A5480200A954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749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7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rgbClr val="FFFFFF"/>
                </a:solidFill>
              </a:defRPr>
            </a:lvl1pPr>
          </a:lstStyle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mtClean="0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18288"/>
            <a:ext cx="5486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FFFF"/>
                </a:solidFill>
              </a:defRPr>
            </a:lvl1pPr>
          </a:lstStyle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 smtClean="0">
                <a:latin typeface="Times New Roman" pitchFamily="18" charset="0"/>
              </a:rPr>
              <a:t>Distribuciones Discretas de Probabilidad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67" b="1">
                <a:solidFill>
                  <a:srgbClr val="FFFFFF"/>
                </a:solidFill>
              </a:defRPr>
            </a:lvl1pPr>
          </a:lstStyle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DC1EA5B-7599-458C-B180-93E561409C58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245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1219170" rtl="0" eaLnBrk="1" latinLnBrk="0" hangingPunct="1">
        <a:spcBef>
          <a:spcPct val="0"/>
        </a:spcBef>
        <a:buNone/>
        <a:defRPr sz="5333" kern="1200" spc="-133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43834" indent="-243834" algn="l" defTabSz="121917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indent="-243834" algn="l" defTabSz="121917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2pPr>
      <a:lvl3pPr marL="975336" indent="-243834" algn="l" defTabSz="121917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41086" indent="-243834" algn="l" defTabSz="121917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1584920" indent="-182875" algn="l" defTabSz="121917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867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28754" indent="-243834" algn="l" defTabSz="121917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6pPr>
      <a:lvl7pPr marL="2072588" indent="-243834" algn="l" defTabSz="121917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7pPr>
      <a:lvl8pPr marL="2316422" indent="-243834" algn="l" defTabSz="121917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8pPr>
      <a:lvl9pPr marL="2560256" indent="-243834" algn="l" defTabSz="121917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7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rgbClr val="FFFFFF"/>
                </a:solidFill>
              </a:defRPr>
            </a:lvl1pPr>
          </a:lstStyle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mtClean="0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18288"/>
            <a:ext cx="5486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FFFF"/>
                </a:solidFill>
              </a:defRPr>
            </a:lvl1pPr>
          </a:lstStyle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 smtClean="0">
                <a:latin typeface="Times New Roman" pitchFamily="18" charset="0"/>
              </a:rPr>
              <a:t>Distribuciones Discretas de Probabilidad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67" b="1">
                <a:solidFill>
                  <a:srgbClr val="FFFFFF"/>
                </a:solidFill>
              </a:defRPr>
            </a:lvl1pPr>
          </a:lstStyle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DC1EA5B-7599-458C-B180-93E561409C58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881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1219170" rtl="0" eaLnBrk="1" latinLnBrk="0" hangingPunct="1">
        <a:spcBef>
          <a:spcPct val="0"/>
        </a:spcBef>
        <a:buNone/>
        <a:defRPr sz="5333" kern="1200" spc="-133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43834" indent="-243834" algn="l" defTabSz="121917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indent="-243834" algn="l" defTabSz="121917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2pPr>
      <a:lvl3pPr marL="975336" indent="-243834" algn="l" defTabSz="121917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41086" indent="-243834" algn="l" defTabSz="121917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1584920" indent="-182875" algn="l" defTabSz="121917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867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28754" indent="-243834" algn="l" defTabSz="121917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6pPr>
      <a:lvl7pPr marL="2072588" indent="-243834" algn="l" defTabSz="121917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7pPr>
      <a:lvl8pPr marL="2316422" indent="-243834" algn="l" defTabSz="121917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8pPr>
      <a:lvl9pPr marL="2560256" indent="-243834" algn="l" defTabSz="121917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4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7" Type="http://schemas.openxmlformats.org/officeDocument/2006/relationships/image" Target="../media/image49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hyperlink" Target="http://2012books.lardbucket.org/books/beginning-statistics/section_09/a4a078a33c22b212350844a6cd8789b6.jp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s-MX" sz="5867" dirty="0"/>
              <a:t>Distribuciones DISCRETAS de </a:t>
            </a:r>
            <a:r>
              <a:rPr lang="es-MX" sz="5867" dirty="0" smtClean="0"/>
              <a:t>Probabilidad</a:t>
            </a:r>
            <a:endParaRPr lang="es-ES" sz="5867" dirty="0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M. En C. </a:t>
            </a:r>
            <a:r>
              <a:rPr lang="es-MX" dirty="0"/>
              <a:t>Paul Ramírez De la Cruz</a:t>
            </a:r>
          </a:p>
          <a:p>
            <a:r>
              <a:rPr lang="es-ES" sz="1867" smtClean="0"/>
              <a:t>v2.6 202103</a:t>
            </a:r>
            <a:endParaRPr lang="es-MX" sz="1867" dirty="0"/>
          </a:p>
        </p:txBody>
      </p:sp>
    </p:spTree>
    <p:extLst>
      <p:ext uri="{BB962C8B-B14F-4D97-AF65-F5344CB8AC3E}">
        <p14:creationId xmlns:p14="http://schemas.microsoft.com/office/powerpoint/2010/main" val="278621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576" y="-531440"/>
            <a:ext cx="3937000" cy="2619375"/>
          </a:xfrm>
          <a:prstGeom prst="rect">
            <a:avLst/>
          </a:prstGeom>
          <a:noFill/>
          <a:ln>
            <a:noFill/>
          </a:ln>
          <a:effectLst>
            <a:glow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Ejemplo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>
                  <a:alpha val="70000"/>
                </a:schemeClr>
              </a:solidFill>
            </p:spPr>
            <p:txBody>
              <a:bodyPr>
                <a:noAutofit/>
              </a:bodyPr>
              <a:lstStyle/>
              <a:p>
                <a:r>
                  <a:rPr lang="es-MX" sz="4267" dirty="0"/>
                  <a:t>Su función de masa de probabilidad es entonces </a:t>
                </a:r>
                <a14:m>
                  <m:oMath xmlns:m="http://schemas.openxmlformats.org/officeDocument/2006/math">
                    <m:r>
                      <a:rPr lang="es-MX" sz="4267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s-MX" sz="4267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4267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s-MX" sz="4267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s-MX" sz="4267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4267" i="1">
                            <a:latin typeface="Cambria Math"/>
                          </a:rPr>
                          <m:t>0.75</m:t>
                        </m:r>
                      </m:e>
                      <m:sup>
                        <m:r>
                          <a:rPr lang="es-MX" sz="4267" i="1">
                            <a:latin typeface="Cambria Math"/>
                          </a:rPr>
                          <m:t>𝑥</m:t>
                        </m:r>
                      </m:sup>
                    </m:sSup>
                    <m:sSup>
                      <m:sSupPr>
                        <m:ctrlPr>
                          <a:rPr lang="es-MX" sz="4267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4267" i="1">
                            <a:latin typeface="Cambria Math"/>
                          </a:rPr>
                          <m:t>0.25</m:t>
                        </m:r>
                      </m:e>
                      <m:sup>
                        <m:r>
                          <a:rPr lang="es-MX" sz="4267" i="1">
                            <a:latin typeface="Cambria Math"/>
                          </a:rPr>
                          <m:t>1−</m:t>
                        </m:r>
                        <m:r>
                          <a:rPr lang="es-MX" sz="4267" i="1">
                            <a:latin typeface="Cambria Math"/>
                          </a:rPr>
                          <m:t>𝑥</m:t>
                        </m:r>
                      </m:sup>
                    </m:sSup>
                    <m:r>
                      <a:rPr lang="es-MX" sz="4267" i="1">
                        <a:latin typeface="Cambria Math"/>
                      </a:rPr>
                      <m:t>;   </m:t>
                    </m:r>
                    <m:r>
                      <a:rPr lang="es-MX" sz="4267" i="1">
                        <a:latin typeface="Cambria Math"/>
                      </a:rPr>
                      <m:t>𝑥</m:t>
                    </m:r>
                    <m:r>
                      <a:rPr lang="es-MX" sz="4267" i="1">
                        <a:latin typeface="Cambria Math"/>
                      </a:rPr>
                      <m:t>=0,1</m:t>
                    </m:r>
                  </m:oMath>
                </a14:m>
                <a:endParaRPr lang="es-MX" sz="4267" dirty="0"/>
              </a:p>
              <a:p>
                <a:r>
                  <a:rPr lang="es-MX" sz="4267" dirty="0"/>
                  <a:t>Su valor esperado es </a:t>
                </a:r>
                <a14:m>
                  <m:oMath xmlns:m="http://schemas.openxmlformats.org/officeDocument/2006/math">
                    <m:r>
                      <a:rPr lang="es-MX" sz="4267" i="1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s-MX" sz="4267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4267" i="1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s-MX" sz="4267" i="1">
                        <a:latin typeface="Cambria Math"/>
                      </a:rPr>
                      <m:t>=</m:t>
                    </m:r>
                    <m:r>
                      <a:rPr lang="es-MX" sz="4267" i="1">
                        <a:latin typeface="Cambria Math"/>
                      </a:rPr>
                      <m:t>𝑝</m:t>
                    </m:r>
                    <m:r>
                      <a:rPr lang="es-MX" sz="4267" i="1">
                        <a:latin typeface="Cambria Math"/>
                      </a:rPr>
                      <m:t>=0.75</m:t>
                    </m:r>
                  </m:oMath>
                </a14:m>
                <a:endParaRPr lang="es-MX" sz="4267" dirty="0"/>
              </a:p>
              <a:p>
                <a:r>
                  <a:rPr lang="es-MX" sz="4267" dirty="0"/>
                  <a:t>Su varianza es </a:t>
                </a:r>
                <a14:m>
                  <m:oMath xmlns:m="http://schemas.openxmlformats.org/officeDocument/2006/math">
                    <m:r>
                      <a:rPr lang="es-MX" sz="4267" i="1">
                        <a:latin typeface="Cambria Math"/>
                      </a:rPr>
                      <m:t>𝑉𝑎𝑟</m:t>
                    </m:r>
                    <m:d>
                      <m:dPr>
                        <m:ctrlPr>
                          <a:rPr lang="es-MX" sz="4267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4267" i="1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s-MX" sz="4267" i="1">
                        <a:latin typeface="Cambria Math"/>
                      </a:rPr>
                      <m:t>=</m:t>
                    </m:r>
                    <m:r>
                      <a:rPr lang="es-MX" sz="4267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s-MX" sz="4267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4267" i="1">
                            <a:latin typeface="Cambria Math"/>
                          </a:rPr>
                          <m:t>1−</m:t>
                        </m:r>
                        <m:r>
                          <a:rPr lang="es-MX" sz="4267" i="1">
                            <a:latin typeface="Cambria Math"/>
                          </a:rPr>
                          <m:t>𝑝</m:t>
                        </m:r>
                      </m:e>
                    </m:d>
                    <m:r>
                      <a:rPr lang="es-MX" sz="4267" i="1">
                        <a:latin typeface="Cambria Math"/>
                      </a:rPr>
                      <m:t>=0.75</m:t>
                    </m:r>
                    <m:d>
                      <m:dPr>
                        <m:ctrlPr>
                          <a:rPr lang="es-MX" sz="4267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4267" i="1">
                            <a:latin typeface="Cambria Math"/>
                          </a:rPr>
                          <m:t>0.25</m:t>
                        </m:r>
                      </m:e>
                    </m:d>
                    <m:r>
                      <a:rPr lang="es-MX" sz="4267" i="1">
                        <a:latin typeface="Cambria Math"/>
                      </a:rPr>
                      <m:t>=0.1875</m:t>
                    </m:r>
                  </m:oMath>
                </a14:m>
                <a:endParaRPr lang="es-MX" sz="4267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4"/>
                <a:stretch>
                  <a:fillRect l="-1259" t="-21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63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576" y="-531440"/>
            <a:ext cx="3937000" cy="2619375"/>
          </a:xfrm>
          <a:prstGeom prst="rect">
            <a:avLst/>
          </a:prstGeom>
          <a:noFill/>
          <a:ln>
            <a:noFill/>
          </a:ln>
          <a:effectLst>
            <a:glow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Ejemplo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>
                  <a:alpha val="70000"/>
                </a:schemeClr>
              </a:solidFill>
            </p:spPr>
            <p:txBody>
              <a:bodyPr>
                <a:normAutofit fontScale="85000" lnSpcReduction="10000"/>
              </a:bodyPr>
              <a:lstStyle/>
              <a:p>
                <a:r>
                  <a:rPr lang="es-MX" sz="4267" dirty="0" smtClean="0"/>
                  <a:t>Como la función de </a:t>
                </a:r>
                <a:r>
                  <a:rPr lang="es-MX" sz="4267" dirty="0"/>
                  <a:t>masa de probabilidad </a:t>
                </a:r>
                <a:r>
                  <a:rPr lang="es-MX" sz="4267" dirty="0" smtClean="0"/>
                  <a:t>para </a:t>
                </a:r>
                <a:r>
                  <a:rPr lang="es-MX" sz="4267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s-MX" sz="4267" dirty="0" smtClean="0"/>
                  <a:t> 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267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s-MX" sz="42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4267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s-MX" sz="4267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s-MX" sz="4267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4267" i="1">
                              <a:latin typeface="Cambria Math"/>
                            </a:rPr>
                            <m:t>0.75</m:t>
                          </m:r>
                        </m:e>
                        <m:sup>
                          <m:r>
                            <a:rPr lang="es-MX" sz="4267" i="1">
                              <a:latin typeface="Cambria Math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s-MX" sz="4267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4267" i="1">
                              <a:latin typeface="Cambria Math"/>
                            </a:rPr>
                            <m:t>0.25</m:t>
                          </m:r>
                        </m:e>
                        <m:sup>
                          <m:r>
                            <a:rPr lang="es-MX" sz="4267" i="1">
                              <a:latin typeface="Cambria Math"/>
                            </a:rPr>
                            <m:t>1−</m:t>
                          </m:r>
                          <m:r>
                            <a:rPr lang="es-MX" sz="4267" i="1">
                              <a:latin typeface="Cambria Math"/>
                            </a:rPr>
                            <m:t>𝑥</m:t>
                          </m:r>
                        </m:sup>
                      </m:sSup>
                      <m:r>
                        <a:rPr lang="es-MX" sz="4267" i="1">
                          <a:latin typeface="Cambria Math"/>
                        </a:rPr>
                        <m:t>;   </m:t>
                      </m:r>
                      <m:r>
                        <a:rPr lang="es-MX" sz="4267" i="1">
                          <a:latin typeface="Cambria Math"/>
                        </a:rPr>
                        <m:t>𝑥</m:t>
                      </m:r>
                      <m:r>
                        <a:rPr lang="es-MX" sz="4267" i="1">
                          <a:latin typeface="Cambria Math"/>
                        </a:rPr>
                        <m:t>=0,1</m:t>
                      </m:r>
                    </m:oMath>
                  </m:oMathPara>
                </a14:m>
                <a:endParaRPr lang="es-MX" sz="4267" dirty="0"/>
              </a:p>
              <a:p>
                <a:r>
                  <a:rPr lang="es-MX" sz="4267" dirty="0" smtClean="0"/>
                  <a:t>Entonces las probabilidades para los diferentes valores de </a:t>
                </a:r>
                <a:r>
                  <a:rPr lang="es-MX" sz="4267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s-MX" sz="4267" dirty="0" smtClean="0"/>
                  <a:t> son: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267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s-MX" sz="4267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4267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s-MX" sz="4267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s-MX" sz="4267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4267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s-MX" sz="42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4267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s-MX" sz="4267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s-MX" sz="4267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4267" i="1">
                              <a:latin typeface="Cambria Math"/>
                            </a:rPr>
                            <m:t>0.75</m:t>
                          </m:r>
                        </m:e>
                        <m:sup>
                          <m:r>
                            <a:rPr lang="es-MX" sz="4267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sSup>
                        <m:sSupPr>
                          <m:ctrlPr>
                            <a:rPr lang="es-MX" sz="4267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4267" i="1">
                              <a:latin typeface="Cambria Math"/>
                            </a:rPr>
                            <m:t>0.25</m:t>
                          </m:r>
                        </m:e>
                        <m:sup>
                          <m:r>
                            <a:rPr lang="es-MX" sz="4267" i="1">
                              <a:latin typeface="Cambria Math"/>
                            </a:rPr>
                            <m:t>1−</m:t>
                          </m:r>
                          <m:r>
                            <a:rPr lang="es-MX" sz="4267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s-MX" sz="4267" b="0" i="1" smtClean="0">
                          <a:latin typeface="Cambria Math" panose="02040503050406030204" pitchFamily="18" charset="0"/>
                        </a:rPr>
                        <m:t>=1</m:t>
                      </m:r>
                      <m:d>
                        <m:dPr>
                          <m:ctrlPr>
                            <a:rPr lang="es-MX" sz="4267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4267" b="0" i="1" smtClean="0">
                              <a:latin typeface="Cambria Math" panose="02040503050406030204" pitchFamily="18" charset="0"/>
                            </a:rPr>
                            <m:t>0.25</m:t>
                          </m:r>
                        </m:e>
                      </m:d>
                      <m:r>
                        <a:rPr lang="es-MX" sz="4267" b="0" i="1" smtClean="0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es-MX" sz="4267" dirty="0" smtClean="0"/>
              </a:p>
              <a:p>
                <a:pPr marL="0" indent="0">
                  <a:buNone/>
                </a:pPr>
                <a:r>
                  <a:rPr lang="es-MX" sz="4267" dirty="0" smtClean="0"/>
                  <a:t>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267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s-MX" sz="4267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4267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s-MX" sz="4267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s-MX" sz="4267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4267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s-MX" sz="42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4267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s-MX" sz="4267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s-MX" sz="4267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4267" i="1">
                              <a:latin typeface="Cambria Math"/>
                            </a:rPr>
                            <m:t>0.75</m:t>
                          </m:r>
                        </m:e>
                        <m:sup>
                          <m:r>
                            <a:rPr lang="es-MX" sz="4267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s-MX" sz="4267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4267" i="1">
                              <a:latin typeface="Cambria Math"/>
                            </a:rPr>
                            <m:t>0.25</m:t>
                          </m:r>
                        </m:e>
                        <m:sup>
                          <m:r>
                            <a:rPr lang="es-MX" sz="4267" i="1">
                              <a:latin typeface="Cambria Math"/>
                            </a:rPr>
                            <m:t>1−</m:t>
                          </m:r>
                          <m:r>
                            <a:rPr lang="es-MX" sz="4267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s-MX" sz="4267" b="0" i="1" smtClean="0">
                          <a:latin typeface="Cambria Math" panose="02040503050406030204" pitchFamily="18" charset="0"/>
                        </a:rPr>
                        <m:t>=0.75</m:t>
                      </m:r>
                      <m:d>
                        <m:dPr>
                          <m:ctrlPr>
                            <a:rPr lang="es-MX" sz="4267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s-MX" sz="4267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4267" b="0" i="1" smtClean="0">
                                  <a:latin typeface="Cambria Math" panose="02040503050406030204" pitchFamily="18" charset="0"/>
                                </a:rPr>
                                <m:t>0.25</m:t>
                              </m:r>
                            </m:e>
                            <m:sup>
                              <m:r>
                                <a:rPr lang="es-MX" sz="4267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  <m:r>
                        <a:rPr lang="es-MX" sz="4267" b="0" i="1" smtClean="0">
                          <a:latin typeface="Cambria Math" panose="02040503050406030204" pitchFamily="18" charset="0"/>
                        </a:rPr>
                        <m:t>=0.75</m:t>
                      </m:r>
                      <m:d>
                        <m:dPr>
                          <m:ctrlPr>
                            <a:rPr lang="es-MX" sz="4267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4267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s-MX" sz="4267" b="0" i="1" smtClean="0"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es-MX" sz="4267" dirty="0" smtClean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667" t="-3125" r="-122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9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Ejercicio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MX" sz="4267" dirty="0"/>
                  <a:t>Considere el experimento de lanzar un dado de seis caras y sea </a:t>
                </a:r>
                <a:r>
                  <a:rPr lang="es-MX" sz="4267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s-MX" sz="4267" dirty="0"/>
                  <a:t> la variable aleatoria definida por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267" i="1">
                          <a:latin typeface="Cambria Math"/>
                          <a:sym typeface="Symbol"/>
                        </a:rPr>
                        <m:t>𝑋</m:t>
                      </m:r>
                      <m:r>
                        <a:rPr lang="es-MX" sz="4267" i="1">
                          <a:latin typeface="Cambria Math"/>
                          <a:sym typeface="Symbol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MX" sz="4267" i="1"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MX" sz="4267" i="1"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MX" sz="4267" i="1">
                                    <a:latin typeface="Cambria Math"/>
                                    <a:sym typeface="Symbol"/>
                                  </a:rPr>
                                  <m:t>0</m:t>
                                </m:r>
                                <m:r>
                                  <a:rPr lang="es-MX" sz="4267" i="1">
                                    <a:latin typeface="Cambria Math"/>
                                    <a:sym typeface="Symbol"/>
                                  </a:rPr>
                                  <m:t>,  </m:t>
                                </m:r>
                                <m:r>
                                  <a:rPr lang="es-MX" sz="4267" i="1">
                                    <a:latin typeface="Cambria Math"/>
                                    <a:sym typeface="Symbol"/>
                                  </a:rPr>
                                  <m:t>𝑠𝑖</m:t>
                                </m:r>
                                <m:r>
                                  <a:rPr lang="es-MX" sz="4267" i="1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sz="4267" i="1">
                                    <a:latin typeface="Cambria Math"/>
                                    <a:sym typeface="Symbol"/>
                                  </a:rPr>
                                  <m:t>𝑒𝑙</m:t>
                                </m:r>
                                <m:r>
                                  <a:rPr lang="es-MX" sz="4267" i="1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sz="4267" i="1">
                                    <a:latin typeface="Cambria Math"/>
                                    <a:sym typeface="Symbol"/>
                                  </a:rPr>
                                  <m:t>𝑑𝑎𝑑𝑜</m:t>
                                </m:r>
                                <m:r>
                                  <a:rPr lang="es-MX" sz="4267" i="1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sz="4267" i="1">
                                    <a:latin typeface="Cambria Math"/>
                                    <a:sym typeface="Symbol"/>
                                  </a:rPr>
                                  <m:t>𝑐𝑎𝑒</m:t>
                                </m:r>
                                <m:r>
                                  <a:rPr lang="es-MX" sz="4267" i="1">
                                    <a:latin typeface="Cambria Math"/>
                                    <a:sym typeface="Symbol"/>
                                  </a:rPr>
                                  <m:t> 1 </m:t>
                                </m:r>
                                <m:r>
                                  <a:rPr lang="es-MX" sz="4267" i="1">
                                    <a:latin typeface="Cambria Math"/>
                                    <a:sym typeface="Symbol"/>
                                  </a:rPr>
                                  <m:t>𝑜</m:t>
                                </m:r>
                                <m:r>
                                  <a:rPr lang="es-MX" sz="4267" i="1">
                                    <a:latin typeface="Cambria Math"/>
                                    <a:sym typeface="Symbol"/>
                                  </a:rPr>
                                  <m:t> 2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sz="4267" i="1">
                                    <a:latin typeface="Cambria Math"/>
                                    <a:sym typeface="Symbol"/>
                                  </a:rPr>
                                  <m:t>1,   </m:t>
                                </m:r>
                                <m:r>
                                  <a:rPr lang="es-MX" sz="4267" i="1">
                                    <a:latin typeface="Cambria Math"/>
                                    <a:sym typeface="Symbol"/>
                                  </a:rPr>
                                  <m:t>𝑠𝑖</m:t>
                                </m:r>
                                <m:r>
                                  <a:rPr lang="es-MX" sz="4267" i="1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sz="4267" i="1">
                                    <a:latin typeface="Cambria Math"/>
                                    <a:sym typeface="Symbol"/>
                                  </a:rPr>
                                  <m:t>𝑒𝑙</m:t>
                                </m:r>
                                <m:r>
                                  <a:rPr lang="es-MX" sz="4267" i="1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sz="4267" i="1">
                                    <a:latin typeface="Cambria Math"/>
                                    <a:sym typeface="Symbol"/>
                                  </a:rPr>
                                  <m:t>𝑑𝑎𝑑𝑜</m:t>
                                </m:r>
                                <m:r>
                                  <a:rPr lang="es-MX" sz="4267" i="1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sz="4267" i="1">
                                    <a:latin typeface="Cambria Math"/>
                                    <a:sym typeface="Symbol"/>
                                  </a:rPr>
                                  <m:t>𝑐𝑎𝑒</m:t>
                                </m:r>
                                <m:r>
                                  <a:rPr lang="es-MX" sz="4267" i="1">
                                    <a:latin typeface="Cambria Math"/>
                                    <a:sym typeface="Symbol"/>
                                  </a:rPr>
                                  <m:t> 3,4,5 </m:t>
                                </m:r>
                                <m:r>
                                  <a:rPr lang="es-MX" sz="4267" i="1">
                                    <a:latin typeface="Cambria Math"/>
                                    <a:sym typeface="Symbol"/>
                                  </a:rPr>
                                  <m:t>𝑜</m:t>
                                </m:r>
                                <m:r>
                                  <a:rPr lang="es-MX" sz="4267" i="1">
                                    <a:latin typeface="Cambria Math"/>
                                    <a:sym typeface="Symbol"/>
                                  </a:rPr>
                                  <m:t> 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MX" sz="4267" dirty="0"/>
              </a:p>
              <a:p>
                <a:r>
                  <a:rPr lang="es-MX" sz="4267" dirty="0"/>
                  <a:t>Entonces </a:t>
                </a:r>
                <a14:m>
                  <m:oMath xmlns:m="http://schemas.openxmlformats.org/officeDocument/2006/math">
                    <m:r>
                      <a:rPr lang="es-MX" sz="4267" i="1">
                        <a:latin typeface="Cambria Math"/>
                      </a:rPr>
                      <m:t>𝑋</m:t>
                    </m:r>
                    <m:r>
                      <a:rPr lang="es-MX" sz="4267" i="1">
                        <a:latin typeface="Cambria Math"/>
                        <a:ea typeface="Cambria Math"/>
                      </a:rPr>
                      <m:t>~</m:t>
                    </m:r>
                    <m:r>
                      <a:rPr lang="es-MX" sz="4267" i="1">
                        <a:latin typeface="Cambria Math"/>
                        <a:ea typeface="Cambria Math"/>
                      </a:rPr>
                      <m:t>𝐵𝑒𝑟</m:t>
                    </m:r>
                    <m:d>
                      <m:dPr>
                        <m:ctrlPr>
                          <a:rPr lang="es-MX" sz="4267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s-MX" sz="4267" i="1">
                            <a:latin typeface="Cambria Math"/>
                            <a:ea typeface="Cambria Math"/>
                          </a:rPr>
                          <m:t>?</m:t>
                        </m:r>
                      </m:e>
                    </m:d>
                  </m:oMath>
                </a14:m>
                <a:endParaRPr lang="es-MX" sz="4267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21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s-ES">
              <a:latin typeface="Times New Roman" pitchFamily="18" charset="0"/>
            </a:endParaRPr>
          </a:p>
        </p:txBody>
      </p:sp>
      <p:pic>
        <p:nvPicPr>
          <p:cNvPr id="77826" name="Picture 2" descr="http://wooo.altervista.org/wp-content/uploads/2013/09/dad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813" y="355516"/>
            <a:ext cx="1831848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91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8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8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Ejercicio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s-MX" sz="4267" dirty="0" smtClean="0"/>
                  <a:t>Su función de masa de probabilidad 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267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MX" sz="4267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4267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MX" sz="4267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4267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s-MX" sz="42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4267" i="1">
                              <a:latin typeface="Cambria Math"/>
                            </a:rPr>
                            <m:t>𝑋</m:t>
                          </m:r>
                          <m:r>
                            <a:rPr lang="es-MX" sz="4267" i="1">
                              <a:latin typeface="Cambria Math"/>
                            </a:rPr>
                            <m:t>=</m:t>
                          </m:r>
                          <m:r>
                            <a:rPr lang="es-MX" sz="4267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s-MX" sz="4267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s-MX" sz="4267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4267" i="1">
                              <a:latin typeface="Cambria Math"/>
                            </a:rPr>
                            <m:t>?</m:t>
                          </m:r>
                        </m:e>
                        <m:sup>
                          <m:r>
                            <a:rPr lang="es-MX" sz="4267" i="1">
                              <a:latin typeface="Cambria Math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s-MX" sz="4267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4267" i="1">
                              <a:latin typeface="Cambria Math"/>
                            </a:rPr>
                            <m:t>?</m:t>
                          </m:r>
                        </m:e>
                        <m:sup>
                          <m:r>
                            <a:rPr lang="es-MX" sz="4267" i="1">
                              <a:latin typeface="Cambria Math"/>
                            </a:rPr>
                            <m:t>1−</m:t>
                          </m:r>
                          <m:r>
                            <a:rPr lang="es-MX" sz="4267" i="1">
                              <a:latin typeface="Cambria Math"/>
                            </a:rPr>
                            <m:t>𝑥</m:t>
                          </m:r>
                        </m:sup>
                      </m:sSup>
                      <m:r>
                        <a:rPr lang="es-MX" sz="4267" i="1">
                          <a:latin typeface="Cambria Math"/>
                        </a:rPr>
                        <m:t>;</m:t>
                      </m:r>
                      <m:r>
                        <a:rPr lang="es-MX" sz="4267" i="1">
                          <a:latin typeface="Cambria Math"/>
                        </a:rPr>
                        <m:t>𝑥</m:t>
                      </m:r>
                      <m:r>
                        <a:rPr lang="es-MX" sz="4267" i="1">
                          <a:latin typeface="Cambria Math"/>
                        </a:rPr>
                        <m:t>=0,1</m:t>
                      </m:r>
                    </m:oMath>
                  </m:oMathPara>
                </a14:m>
                <a:endParaRPr lang="es-MX" sz="4267" dirty="0"/>
              </a:p>
              <a:p>
                <a:r>
                  <a:rPr lang="es-MX" sz="4267" dirty="0"/>
                  <a:t>El valor esperado de </a:t>
                </a:r>
                <a:r>
                  <a:rPr lang="es-MX" sz="4267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s-MX" sz="4267" dirty="0"/>
                  <a:t> es </a:t>
                </a:r>
                <a14:m>
                  <m:oMath xmlns:m="http://schemas.openxmlformats.org/officeDocument/2006/math">
                    <m:r>
                      <a:rPr lang="es-MX" sz="4267" i="1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s-MX" sz="4267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4267" i="1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s-MX" sz="4267" i="1">
                        <a:latin typeface="Cambria Math"/>
                      </a:rPr>
                      <m:t>=</m:t>
                    </m:r>
                    <m:r>
                      <a:rPr lang="es-MX" sz="4267" i="1">
                        <a:latin typeface="Cambria Math"/>
                      </a:rPr>
                      <m:t>𝑝</m:t>
                    </m:r>
                    <m:r>
                      <a:rPr lang="es-MX" sz="4267" i="1">
                        <a:latin typeface="Cambria Math"/>
                      </a:rPr>
                      <m:t>=</m:t>
                    </m:r>
                  </m:oMath>
                </a14:m>
                <a:r>
                  <a:rPr lang="es-MX" sz="4267" dirty="0"/>
                  <a:t>?</a:t>
                </a:r>
              </a:p>
              <a:p>
                <a:r>
                  <a:rPr lang="es-MX" sz="4267" dirty="0"/>
                  <a:t>La varianza de </a:t>
                </a:r>
                <a:r>
                  <a:rPr lang="es-MX" sz="4267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s-MX" sz="4267" dirty="0"/>
                  <a:t> es</a:t>
                </a:r>
                <a:endParaRPr lang="es-ES" sz="4267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267" i="1">
                          <a:latin typeface="Cambria Math"/>
                        </a:rPr>
                        <m:t>𝑉𝑎𝑟</m:t>
                      </m:r>
                      <m:d>
                        <m:dPr>
                          <m:ctrlPr>
                            <a:rPr lang="es-MX" sz="42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4267" i="1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s-MX" sz="4267" i="1">
                          <a:latin typeface="Cambria Math"/>
                        </a:rPr>
                        <m:t>=</m:t>
                      </m:r>
                      <m:r>
                        <a:rPr lang="es-MX" sz="4267" i="1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s-MX" sz="42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4267" i="1">
                              <a:latin typeface="Cambria Math"/>
                            </a:rPr>
                            <m:t>1−</m:t>
                          </m:r>
                          <m:r>
                            <a:rPr lang="es-MX" sz="4267" i="1">
                              <a:latin typeface="Cambria Math"/>
                            </a:rPr>
                            <m:t>𝑝</m:t>
                          </m:r>
                        </m:e>
                      </m:d>
                      <m:r>
                        <a:rPr lang="es-MX" sz="4267" i="1">
                          <a:latin typeface="Cambria Math"/>
                        </a:rPr>
                        <m:t>=?</m:t>
                      </m:r>
                      <m:d>
                        <m:dPr>
                          <m:ctrlPr>
                            <a:rPr lang="es-MX" sz="42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4267" i="1">
                              <a:latin typeface="Cambria Math"/>
                            </a:rPr>
                            <m:t>?</m:t>
                          </m:r>
                        </m:e>
                      </m:d>
                      <m:r>
                        <a:rPr lang="es-MX" sz="4267" i="1">
                          <a:latin typeface="Cambria Math"/>
                        </a:rPr>
                        <m:t>=?</m:t>
                      </m:r>
                    </m:oMath>
                  </m:oMathPara>
                </a14:m>
                <a:endParaRPr lang="es-MX" sz="4267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56" t="-262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s-ES">
              <a:latin typeface="Times New Roman" pitchFamily="18" charset="0"/>
            </a:endParaRPr>
          </a:p>
        </p:txBody>
      </p:sp>
      <p:pic>
        <p:nvPicPr>
          <p:cNvPr id="77826" name="Picture 2" descr="http://wooo.altervista.org/wp-content/uploads/2013/09/dad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813" y="355516"/>
            <a:ext cx="1831848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93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8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8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Ejercicio. Solución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s-MX" sz="3733" dirty="0" smtClean="0"/>
                  <a:t>Considere el experimento de lanzar un dado de seis caras y sea </a:t>
                </a:r>
                <a:r>
                  <a:rPr lang="es-MX" sz="4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s-MX" sz="3733" dirty="0"/>
                  <a:t> la variable aleatoria definida por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733" i="1">
                          <a:latin typeface="Cambria Math"/>
                          <a:sym typeface="Symbol"/>
                        </a:rPr>
                        <m:t>𝑋</m:t>
                      </m:r>
                      <m:r>
                        <a:rPr lang="es-MX" sz="3733" i="1">
                          <a:latin typeface="Cambria Math"/>
                          <a:sym typeface="Symbol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MX" sz="3733" i="1"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MX" sz="3733" i="1"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0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,  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𝑠𝑖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𝑒𝑙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𝑑𝑎𝑑𝑜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𝑐𝑎𝑒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 1 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𝑜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 2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1,   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𝑠𝑖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𝑒𝑙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𝑑𝑎𝑑𝑜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𝑐𝑎𝑒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 3,4,5 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𝑜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 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MX" sz="3733" dirty="0"/>
              </a:p>
              <a:p>
                <a:r>
                  <a:rPr lang="es-MX" sz="3733" dirty="0"/>
                  <a:t>Entonces </a:t>
                </a:r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𝑋</m:t>
                    </m:r>
                    <m:r>
                      <a:rPr lang="es-MX" sz="3733" i="1">
                        <a:latin typeface="Cambria Math"/>
                        <a:ea typeface="Cambria Math"/>
                      </a:rPr>
                      <m:t>~</m:t>
                    </m:r>
                    <m:r>
                      <a:rPr lang="es-MX" sz="3733" i="1">
                        <a:latin typeface="Cambria Math"/>
                        <a:ea typeface="Cambria Math"/>
                      </a:rPr>
                      <m:t>𝐵𝑒𝑟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  <a:ea typeface="Cambria Math"/>
                          </a:rPr>
                          <m:t>2/3</m:t>
                        </m:r>
                      </m:e>
                    </m:d>
                  </m:oMath>
                </a14:m>
                <a:r>
                  <a:rPr lang="es-MX" sz="3733" dirty="0"/>
                  <a:t>, así que su función de masa de probabilidad 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733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MX" sz="3733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733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MX" sz="3733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3733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733" i="1">
                              <a:latin typeface="Cambria Math"/>
                            </a:rPr>
                            <m:t>𝑋</m:t>
                          </m:r>
                          <m:r>
                            <a:rPr lang="es-MX" sz="3733" i="1">
                              <a:latin typeface="Cambria Math"/>
                            </a:rPr>
                            <m:t>=</m:t>
                          </m:r>
                          <m:r>
                            <a:rPr lang="es-MX" sz="3733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s-MX" sz="3733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box>
                            <m:boxPr>
                              <m:ctrlPr>
                                <a:rPr lang="es-MX" sz="3733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d>
                                <m:dPr>
                                  <m:ctrlPr>
                                    <a:rPr lang="es-MX" sz="3733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box>
                                    <m:boxPr>
                                      <m:ctrlPr>
                                        <a:rPr lang="es-MX" sz="37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oxPr>
                                    <m:e>
                                      <m:argPr>
                                        <m:argSz m:val="-1"/>
                                      </m:argPr>
                                      <m:f>
                                        <m:fPr>
                                          <m:ctrlPr>
                                            <a:rPr lang="es-MX" sz="37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s-MX" sz="3733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num>
                                        <m:den>
                                          <m:r>
                                            <a:rPr lang="es-MX" sz="3733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den>
                                      </m:f>
                                    </m:e>
                                  </m:box>
                                </m:e>
                              </m:d>
                            </m:e>
                          </m:box>
                        </m:e>
                        <m:sup>
                          <m:r>
                            <a:rPr lang="es-MX" sz="3733" i="1">
                              <a:latin typeface="Cambria Math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MX" sz="37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box>
                                <m:boxPr>
                                  <m:ctrlPr>
                                    <a:rPr lang="es-MX" sz="3733" i="1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s-MX" sz="37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MX" sz="3733" i="1"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s-MX" sz="3733" i="1">
                                          <a:latin typeface="Cambria Math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</m:e>
                        <m:sup>
                          <m:r>
                            <a:rPr lang="es-MX" sz="3733" i="1">
                              <a:latin typeface="Cambria Math"/>
                            </a:rPr>
                            <m:t>1−</m:t>
                          </m:r>
                          <m:r>
                            <a:rPr lang="es-MX" sz="3733" i="1">
                              <a:latin typeface="Cambria Math"/>
                            </a:rPr>
                            <m:t>𝑥</m:t>
                          </m:r>
                        </m:sup>
                      </m:sSup>
                      <m:r>
                        <a:rPr lang="es-MX" sz="3733" i="1">
                          <a:latin typeface="Cambria Math"/>
                        </a:rPr>
                        <m:t>;</m:t>
                      </m:r>
                      <m:r>
                        <a:rPr lang="es-MX" sz="3733" i="1">
                          <a:latin typeface="Cambria Math"/>
                        </a:rPr>
                        <m:t>𝑥</m:t>
                      </m:r>
                      <m:r>
                        <a:rPr lang="es-MX" sz="3733" i="1">
                          <a:latin typeface="Cambria Math"/>
                        </a:rPr>
                        <m:t>=0,1</m:t>
                      </m:r>
                    </m:oMath>
                  </m:oMathPara>
                </a14:m>
                <a:endParaRPr lang="es-MX" sz="3733" dirty="0"/>
              </a:p>
              <a:p>
                <a:r>
                  <a:rPr lang="es-MX" sz="3733" dirty="0"/>
                  <a:t>El valor esperado de </a:t>
                </a:r>
                <a:r>
                  <a:rPr lang="es-MX" sz="4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s-MX" sz="3733" dirty="0"/>
                  <a:t> es </a:t>
                </a:r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</m:t>
                    </m:r>
                    <m:r>
                      <a:rPr lang="es-MX" sz="3733" i="1">
                        <a:latin typeface="Cambria Math"/>
                      </a:rPr>
                      <m:t>𝑝</m:t>
                    </m:r>
                    <m:r>
                      <a:rPr lang="es-MX" sz="3733" i="1">
                        <a:latin typeface="Cambria Math"/>
                      </a:rPr>
                      <m:t>=</m:t>
                    </m:r>
                    <m:box>
                      <m:box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s-MX" sz="3733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MX" sz="3733" i="1"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r>
                              <a:rPr lang="es-MX" sz="3733" i="1">
                                <a:latin typeface="Cambria Math"/>
                              </a:rPr>
                              <m:t>3</m:t>
                            </m:r>
                          </m:den>
                        </m:f>
                      </m:e>
                    </m:box>
                  </m:oMath>
                </a14:m>
                <a:endParaRPr lang="es-MX" sz="3733" dirty="0"/>
              </a:p>
              <a:p>
                <a:r>
                  <a:rPr lang="es-MX" sz="3733" dirty="0"/>
                  <a:t>La varianza de </a:t>
                </a:r>
                <a:r>
                  <a:rPr lang="es-MX" sz="4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s-MX" sz="3733" dirty="0"/>
                  <a:t> es</a:t>
                </a:r>
                <a:endParaRPr lang="es-MX" sz="3733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733" i="1">
                          <a:latin typeface="Cambria Math"/>
                        </a:rPr>
                        <m:t>𝑉𝑎𝑟</m:t>
                      </m:r>
                      <m:d>
                        <m:d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733" i="1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s-MX" sz="3733" i="1">
                          <a:latin typeface="Cambria Math"/>
                        </a:rPr>
                        <m:t>=</m:t>
                      </m:r>
                      <m:r>
                        <a:rPr lang="es-MX" sz="3733" i="1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733" i="1">
                              <a:latin typeface="Cambria Math"/>
                            </a:rPr>
                            <m:t>1−</m:t>
                          </m:r>
                          <m:r>
                            <a:rPr lang="es-MX" sz="3733" i="1">
                              <a:latin typeface="Cambria Math"/>
                            </a:rPr>
                            <m:t>𝑝</m:t>
                          </m:r>
                        </m:e>
                      </m:d>
                      <m:r>
                        <a:rPr lang="es-MX" sz="3733" i="1">
                          <a:latin typeface="Cambria Math"/>
                        </a:rPr>
                        <m:t>=</m:t>
                      </m:r>
                      <m:box>
                        <m:box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s-MX" sz="3733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MX" sz="3733" i="1">
                                  <a:latin typeface="Cambria Math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s-MX" sz="3733" i="1">
                                  <a:latin typeface="Cambria Math"/>
                                </a:rPr>
                                <m:t>3</m:t>
                              </m:r>
                            </m:den>
                          </m:f>
                        </m:e>
                      </m:box>
                      <m:d>
                        <m:d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733" i="1">
                              <a:latin typeface="Cambria Math"/>
                            </a:rPr>
                            <m:t>1−</m:t>
                          </m:r>
                          <m:box>
                            <m:boxPr>
                              <m:ctrlPr>
                                <a:rPr lang="es-MX" sz="3733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s-MX" sz="3733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MX" sz="3733" i="1">
                                      <a:latin typeface="Cambria Math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s-MX" sz="3733" i="1">
                                      <a:latin typeface="Cambria Math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box>
                        </m:e>
                      </m:d>
                      <m:r>
                        <a:rPr lang="es-MX" sz="3733" i="1">
                          <a:latin typeface="Cambria Math"/>
                        </a:rPr>
                        <m:t>=</m:t>
                      </m:r>
                      <m:box>
                        <m:box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s-MX" sz="3733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MX" sz="3733" i="1">
                                  <a:latin typeface="Cambria Math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s-MX" sz="3733" i="1">
                                  <a:latin typeface="Cambria Math"/>
                                </a:rPr>
                                <m:t>3</m:t>
                              </m:r>
                            </m:den>
                          </m:f>
                        </m:e>
                      </m:box>
                      <m:d>
                        <m:d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s-MX" sz="3733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s-MX" sz="3733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MX" sz="3733" i="1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MX" sz="3733" i="1">
                                      <a:latin typeface="Cambria Math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box>
                        </m:e>
                      </m:d>
                      <m:r>
                        <a:rPr lang="es-MX" sz="3733" i="1">
                          <a:latin typeface="Cambria Math"/>
                        </a:rPr>
                        <m:t>=</m:t>
                      </m:r>
                      <m:box>
                        <m:box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s-MX" sz="3733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MX" sz="3733" i="1">
                                  <a:latin typeface="Cambria Math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s-MX" sz="3733" i="1">
                                  <a:latin typeface="Cambria Math"/>
                                </a:rPr>
                                <m:t>9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s-MX" sz="3733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8" t="-3125" r="-161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s-ES">
              <a:latin typeface="Times New Roman" pitchFamily="18" charset="0"/>
            </a:endParaRPr>
          </a:p>
        </p:txBody>
      </p:sp>
      <p:pic>
        <p:nvPicPr>
          <p:cNvPr id="7" name="Picture 2" descr="http://wooo.altervista.org/wp-content/uploads/2013/09/dad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813" y="355516"/>
            <a:ext cx="1831848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97465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Ejercicio. Solución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s-MX" sz="3733" dirty="0" smtClean="0"/>
                  <a:t>Dado que la </a:t>
                </a:r>
                <a:r>
                  <a:rPr lang="es-MX" sz="3733" dirty="0" err="1" smtClean="0"/>
                  <a:t>fmp</a:t>
                </a:r>
                <a:r>
                  <a:rPr lang="es-MX" sz="3733" dirty="0" smtClean="0"/>
                  <a:t> de </a:t>
                </a:r>
                <a:r>
                  <a:rPr lang="es-MX" sz="3733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s-MX" sz="3733" dirty="0" smtClean="0"/>
                  <a:t> es</a:t>
                </a:r>
                <a:endParaRPr lang="es-MX" sz="3733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733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MX" sz="3733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733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MX" sz="3733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3733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733" i="1">
                              <a:latin typeface="Cambria Math"/>
                            </a:rPr>
                            <m:t>𝑋</m:t>
                          </m:r>
                          <m:r>
                            <a:rPr lang="es-MX" sz="3733" i="1">
                              <a:latin typeface="Cambria Math"/>
                            </a:rPr>
                            <m:t>=</m:t>
                          </m:r>
                          <m:r>
                            <a:rPr lang="es-MX" sz="3733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s-MX" sz="3733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box>
                            <m:boxPr>
                              <m:ctrlPr>
                                <a:rPr lang="es-MX" sz="3733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d>
                                <m:dPr>
                                  <m:ctrlPr>
                                    <a:rPr lang="es-MX" sz="3733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box>
                                    <m:boxPr>
                                      <m:ctrlPr>
                                        <a:rPr lang="es-MX" sz="37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oxPr>
                                    <m:e>
                                      <m:argPr>
                                        <m:argSz m:val="-1"/>
                                      </m:argPr>
                                      <m:f>
                                        <m:fPr>
                                          <m:ctrlPr>
                                            <a:rPr lang="es-MX" sz="37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s-MX" sz="3733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num>
                                        <m:den>
                                          <m:r>
                                            <a:rPr lang="es-MX" sz="3733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den>
                                      </m:f>
                                    </m:e>
                                  </m:box>
                                </m:e>
                              </m:d>
                            </m:e>
                          </m:box>
                        </m:e>
                        <m:sup>
                          <m:r>
                            <a:rPr lang="es-MX" sz="3733" i="1">
                              <a:latin typeface="Cambria Math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MX" sz="37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box>
                                <m:boxPr>
                                  <m:ctrlPr>
                                    <a:rPr lang="es-MX" sz="3733" i="1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s-MX" sz="37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MX" sz="3733" i="1"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s-MX" sz="3733" i="1">
                                          <a:latin typeface="Cambria Math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</m:e>
                        <m:sup>
                          <m:r>
                            <a:rPr lang="es-MX" sz="3733" i="1">
                              <a:latin typeface="Cambria Math"/>
                            </a:rPr>
                            <m:t>1−</m:t>
                          </m:r>
                          <m:r>
                            <a:rPr lang="es-MX" sz="3733" i="1">
                              <a:latin typeface="Cambria Math"/>
                            </a:rPr>
                            <m:t>𝑥</m:t>
                          </m:r>
                        </m:sup>
                      </m:sSup>
                      <m:r>
                        <a:rPr lang="es-MX" sz="3733" i="1">
                          <a:latin typeface="Cambria Math"/>
                        </a:rPr>
                        <m:t>;</m:t>
                      </m:r>
                      <m:r>
                        <a:rPr lang="es-MX" sz="3733" i="1">
                          <a:latin typeface="Cambria Math"/>
                        </a:rPr>
                        <m:t>𝑥</m:t>
                      </m:r>
                      <m:r>
                        <a:rPr lang="es-MX" sz="3733" i="1">
                          <a:latin typeface="Cambria Math"/>
                        </a:rPr>
                        <m:t>=0,1</m:t>
                      </m:r>
                    </m:oMath>
                  </m:oMathPara>
                </a14:m>
                <a:endParaRPr lang="es-MX" sz="3733" dirty="0"/>
              </a:p>
              <a:p>
                <a:r>
                  <a:rPr lang="es-MX" sz="3733" dirty="0" smtClean="0"/>
                  <a:t>Las probabilidades para los valores de </a:t>
                </a:r>
                <a:r>
                  <a:rPr lang="es-MX" sz="3733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s-MX" sz="3733" dirty="0" smtClean="0"/>
                  <a:t> son: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733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733" i="1">
                              <a:latin typeface="Cambria Math"/>
                            </a:rPr>
                            <m:t>𝑋</m:t>
                          </m:r>
                          <m:r>
                            <a:rPr lang="es-MX" sz="3733" i="1">
                              <a:latin typeface="Cambria Math"/>
                            </a:rPr>
                            <m:t>=0</m:t>
                          </m:r>
                        </m:e>
                      </m:d>
                      <m:r>
                        <a:rPr lang="es-MX" sz="3733" i="1">
                          <a:latin typeface="Cambria Math"/>
                        </a:rPr>
                        <m:t>=</m:t>
                      </m:r>
                      <m:r>
                        <a:rPr lang="es-MX" sz="3733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733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s-MX" sz="3733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box>
                            <m:boxPr>
                              <m:ctrlPr>
                                <a:rPr lang="es-MX" sz="3733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d>
                                <m:dPr>
                                  <m:ctrlPr>
                                    <a:rPr lang="es-MX" sz="3733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box>
                                    <m:boxPr>
                                      <m:ctrlPr>
                                        <a:rPr lang="es-MX" sz="37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oxPr>
                                    <m:e>
                                      <m:argPr>
                                        <m:argSz m:val="-1"/>
                                      </m:argPr>
                                      <m:f>
                                        <m:fPr>
                                          <m:ctrlPr>
                                            <a:rPr lang="es-MX" sz="37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s-MX" sz="3733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num>
                                        <m:den>
                                          <m:r>
                                            <a:rPr lang="es-MX" sz="3733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den>
                                      </m:f>
                                    </m:e>
                                  </m:box>
                                </m:e>
                              </m:d>
                            </m:e>
                          </m:box>
                        </m:e>
                        <m:sup>
                          <m:r>
                            <a:rPr lang="es-MX" sz="3733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sSup>
                        <m:sSup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MX" sz="37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box>
                                <m:boxPr>
                                  <m:ctrlPr>
                                    <a:rPr lang="es-MX" sz="3733" i="1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s-MX" sz="37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MX" sz="3733" i="1"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s-MX" sz="3733" i="1">
                                          <a:latin typeface="Cambria Math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</m:e>
                        <m:sup>
                          <m:r>
                            <a:rPr lang="es-MX" sz="3733" i="1">
                              <a:latin typeface="Cambria Math"/>
                            </a:rPr>
                            <m:t>1−</m:t>
                          </m:r>
                          <m:r>
                            <a:rPr lang="es-MX" sz="3733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s-MX" sz="3733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3733" b="0" i="1" smtClean="0">
                          <a:latin typeface="Cambria Math" panose="02040503050406030204" pitchFamily="18" charset="0"/>
                        </a:rPr>
                        <m:t>1</m:t>
                      </m:r>
                      <m:sSup>
                        <m:sSup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MX" sz="37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box>
                                <m:boxPr>
                                  <m:ctrlPr>
                                    <a:rPr lang="es-MX" sz="3733" i="1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s-MX" sz="37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MX" sz="3733" i="1"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s-MX" sz="3733" i="1">
                                          <a:latin typeface="Cambria Math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</m:e>
                        <m:sup>
                          <m:r>
                            <a:rPr lang="es-MX" sz="3733" i="1">
                              <a:latin typeface="Cambria Math"/>
                            </a:rPr>
                            <m:t>1</m:t>
                          </m:r>
                        </m:sup>
                      </m:sSup>
                      <m:r>
                        <a:rPr lang="es-MX" sz="3733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3733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733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MX" sz="3733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s-MX" sz="3733" dirty="0" smtClean="0"/>
              </a:p>
              <a:p>
                <a:pPr marL="0" indent="0">
                  <a:buNone/>
                </a:pPr>
                <a:r>
                  <a:rPr lang="es-MX" sz="3733" dirty="0" smtClean="0"/>
                  <a:t>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733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733" i="1">
                              <a:latin typeface="Cambria Math"/>
                            </a:rPr>
                            <m:t>𝑋</m:t>
                          </m:r>
                          <m:r>
                            <a:rPr lang="es-MX" sz="3733" i="1">
                              <a:latin typeface="Cambria Math"/>
                            </a:rPr>
                            <m:t>=1</m:t>
                          </m:r>
                        </m:e>
                      </m:d>
                      <m:r>
                        <a:rPr lang="es-MX" sz="3733" i="1">
                          <a:latin typeface="Cambria Math"/>
                        </a:rPr>
                        <m:t>=</m:t>
                      </m:r>
                      <m:r>
                        <a:rPr lang="es-MX" sz="3733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733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s-MX" sz="3733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box>
                            <m:boxPr>
                              <m:ctrlPr>
                                <a:rPr lang="es-MX" sz="3733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d>
                                <m:dPr>
                                  <m:ctrlPr>
                                    <a:rPr lang="es-MX" sz="3733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box>
                                    <m:boxPr>
                                      <m:ctrlPr>
                                        <a:rPr lang="es-MX" sz="37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oxPr>
                                    <m:e>
                                      <m:argPr>
                                        <m:argSz m:val="-1"/>
                                      </m:argPr>
                                      <m:f>
                                        <m:fPr>
                                          <m:ctrlPr>
                                            <a:rPr lang="es-MX" sz="373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s-MX" sz="3733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num>
                                        <m:den>
                                          <m:r>
                                            <a:rPr lang="es-MX" sz="3733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den>
                                      </m:f>
                                    </m:e>
                                  </m:box>
                                </m:e>
                              </m:d>
                            </m:e>
                          </m:box>
                        </m:e>
                        <m:sup>
                          <m:r>
                            <a:rPr lang="es-MX" sz="3733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MX" sz="37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box>
                                <m:boxPr>
                                  <m:ctrlPr>
                                    <a:rPr lang="es-MX" sz="3733" i="1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s-MX" sz="37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MX" sz="3733" i="1"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s-MX" sz="3733" i="1">
                                          <a:latin typeface="Cambria Math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</m:e>
                        <m:sup>
                          <m:r>
                            <a:rPr lang="es-MX" sz="3733" i="1">
                              <a:latin typeface="Cambria Math"/>
                            </a:rPr>
                            <m:t>1−</m:t>
                          </m:r>
                          <m:r>
                            <a:rPr lang="es-MX" sz="3733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s-MX" sz="3733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s-MX" sz="3733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s-MX" sz="3733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MX" sz="3733" i="1">
                                      <a:latin typeface="Cambria Math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s-MX" sz="3733" i="1">
                                      <a:latin typeface="Cambria Math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box>
                        </m:e>
                      </m:d>
                      <m:sSup>
                        <m:sSup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MX" sz="37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box>
                                <m:boxPr>
                                  <m:ctrlPr>
                                    <a:rPr lang="es-MX" sz="3733" i="1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s-MX" sz="37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MX" sz="3733" i="1"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s-MX" sz="3733" i="1">
                                          <a:latin typeface="Cambria Math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</m:e>
                        <m:sup>
                          <m:r>
                            <a:rPr lang="es-MX" sz="3733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s-MX" sz="3733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s-MX" sz="3733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s-MX" sz="3733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MX" sz="3733" i="1">
                                      <a:latin typeface="Cambria Math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s-MX" sz="3733" i="1">
                                      <a:latin typeface="Cambria Math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box>
                        </m:e>
                      </m:d>
                      <m:r>
                        <a:rPr lang="es-MX" sz="3733" b="0" i="1" smtClean="0">
                          <a:latin typeface="Cambria Math" panose="02040503050406030204" pitchFamily="18" charset="0"/>
                        </a:rPr>
                        <m:t>(1)</m:t>
                      </m:r>
                      <m:r>
                        <a:rPr lang="es-MX" sz="3733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733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s-MX" sz="3733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s-MX" sz="3733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11" t="-200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s-ES">
              <a:latin typeface="Times New Roman" pitchFamily="18" charset="0"/>
            </a:endParaRPr>
          </a:p>
        </p:txBody>
      </p:sp>
      <p:pic>
        <p:nvPicPr>
          <p:cNvPr id="7" name="Picture 2" descr="http://wooo.altervista.org/wp-content/uploads/2013/09/dad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813" y="355516"/>
            <a:ext cx="1831848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9877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 descr="http://epmghispanic.media.lionheartdms.com/img/croppedphotos/2015/03/13/taxes_pagando_impuestos_declaracion_de_impuestos_t750x550.jpg?626c74b6d570df44fd02ecca30244159e005ff3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48"/>
          <a:stretch/>
        </p:blipFill>
        <p:spPr bwMode="auto">
          <a:xfrm>
            <a:off x="4367810" y="1"/>
            <a:ext cx="7143751" cy="288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Ejercicio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/>
              </a:solidFill>
            </p:spPr>
            <p:txBody>
              <a:bodyPr>
                <a:noAutofit/>
              </a:bodyPr>
              <a:lstStyle/>
              <a:p>
                <a:r>
                  <a:rPr lang="es-MX" dirty="0" smtClean="0"/>
                  <a:t>Suponga que en cierta población un contribuyente cualquiera puede presentar su declaración mensual en ceros o reportando algún ingreso</a:t>
                </a:r>
              </a:p>
              <a:p>
                <a:r>
                  <a:rPr lang="es-MX" dirty="0" smtClean="0"/>
                  <a:t>Suponga además que, históricamente, el 17% de los contribuyentes declara en cero en ese mes</a:t>
                </a:r>
              </a:p>
              <a:p>
                <a:r>
                  <a:rPr lang="es-MX" dirty="0"/>
                  <a:t>S</a:t>
                </a:r>
                <a:r>
                  <a:rPr lang="es-MX" dirty="0" smtClean="0"/>
                  <a:t>ea </a:t>
                </a:r>
                <a:r>
                  <a:rPr lang="es-MX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s-MX" dirty="0"/>
                  <a:t> la variable aleatoria definida por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>
                          <a:latin typeface="Cambria Math"/>
                          <a:sym typeface="Symbol"/>
                        </a:rPr>
                        <m:t>𝑋</m:t>
                      </m:r>
                      <m:r>
                        <a:rPr lang="es-MX" i="1">
                          <a:latin typeface="Cambria Math"/>
                          <a:sym typeface="Symbol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MX" i="1"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MX" i="1"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MX" i="1">
                                    <a:latin typeface="Cambria Math"/>
                                    <a:sym typeface="Symbol"/>
                                  </a:rPr>
                                  <m:t>0</m:t>
                                </m:r>
                                <m:r>
                                  <a:rPr lang="es-MX" i="1">
                                    <a:latin typeface="Cambria Math"/>
                                    <a:sym typeface="Symbol"/>
                                  </a:rPr>
                                  <m:t>,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𝑠𝑖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𝑟𝑒𝑝𝑜𝑟𝑡𝑎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𝑎𝑙𝑔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ú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𝑛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𝑖𝑛𝑔𝑟𝑒𝑠𝑜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i="1">
                                    <a:latin typeface="Cambria Math"/>
                                    <a:sym typeface="Symbol"/>
                                  </a:rPr>
                                  <m:t>1, 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𝑠𝑖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𝑑𝑒𝑐𝑙𝑎𝑟𝑎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𝑒𝑛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𝑐𝑒𝑟𝑜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MX" dirty="0" smtClean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44" t="-162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3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 descr="http://epmghispanic.media.lionheartdms.com/img/croppedphotos/2015/03/13/taxes_pagando_impuestos_declaracion_de_impuestos_t750x550.jpg?626c74b6d570df44fd02ecca30244159e005ff3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48"/>
          <a:stretch/>
        </p:blipFill>
        <p:spPr bwMode="auto">
          <a:xfrm>
            <a:off x="4367810" y="1"/>
            <a:ext cx="7143751" cy="288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Ejercicio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/>
              </a:solidFill>
            </p:spPr>
            <p:txBody>
              <a:bodyPr>
                <a:noAutofit/>
              </a:bodyPr>
              <a:lstStyle/>
              <a:p>
                <a:r>
                  <a:rPr lang="es-MX" sz="3733" dirty="0"/>
                  <a:t>Entonces </a:t>
                </a:r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𝑋</m:t>
                    </m:r>
                    <m:r>
                      <a:rPr lang="es-MX" sz="3733" i="1">
                        <a:latin typeface="Cambria Math"/>
                        <a:ea typeface="Cambria Math"/>
                      </a:rPr>
                      <m:t>~</m:t>
                    </m:r>
                    <m:r>
                      <a:rPr lang="es-MX" sz="3733" i="1">
                        <a:latin typeface="Cambria Math"/>
                        <a:ea typeface="Cambria Math"/>
                      </a:rPr>
                      <m:t>𝐵𝑒𝑟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  <a:ea typeface="Cambria Math"/>
                          </a:rPr>
                          <m:t>?</m:t>
                        </m:r>
                      </m:e>
                    </m:d>
                  </m:oMath>
                </a14:m>
                <a:r>
                  <a:rPr lang="es-MX" sz="3733" dirty="0"/>
                  <a:t>, así que su función de masa de probabilidad es</a:t>
                </a:r>
              </a:p>
              <a:p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𝑋</m:t>
                        </m:r>
                        <m:r>
                          <a:rPr lang="es-MX" sz="3733" i="1">
                            <a:latin typeface="Cambria Math"/>
                          </a:rPr>
                          <m:t>=</m:t>
                        </m:r>
                        <m:r>
                          <a:rPr lang="es-MX" sz="3733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3733" i="1">
                            <a:latin typeface="Cambria Math"/>
                          </a:rPr>
                          <m:t>?</m:t>
                        </m:r>
                      </m:e>
                      <m:sup>
                        <m:r>
                          <a:rPr lang="es-MX" sz="3733" i="1">
                            <a:latin typeface="Cambria Math"/>
                          </a:rPr>
                          <m:t>𝑥</m:t>
                        </m:r>
                      </m:sup>
                    </m:sSup>
                    <m:sSup>
                      <m:sSup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3733" i="1">
                            <a:latin typeface="Cambria Math"/>
                          </a:rPr>
                          <m:t>?</m:t>
                        </m:r>
                      </m:e>
                      <m:sup>
                        <m:r>
                          <a:rPr lang="es-MX" sz="3733" i="1">
                            <a:latin typeface="Cambria Math"/>
                          </a:rPr>
                          <m:t>1−</m:t>
                        </m:r>
                        <m:r>
                          <a:rPr lang="es-MX" sz="3733" i="1">
                            <a:latin typeface="Cambria Math"/>
                          </a:rPr>
                          <m:t>𝑥</m:t>
                        </m:r>
                      </m:sup>
                    </m:sSup>
                    <m:r>
                      <a:rPr lang="es-MX" sz="3733" i="1">
                        <a:latin typeface="Cambria Math"/>
                      </a:rPr>
                      <m:t>;</m:t>
                    </m:r>
                    <m:r>
                      <a:rPr lang="es-MX" sz="3733" i="1">
                        <a:latin typeface="Cambria Math"/>
                      </a:rPr>
                      <m:t>𝑥</m:t>
                    </m:r>
                    <m:r>
                      <a:rPr lang="es-MX" sz="3733" i="1">
                        <a:latin typeface="Cambria Math"/>
                      </a:rPr>
                      <m:t>=0,1</m:t>
                    </m:r>
                  </m:oMath>
                </a14:m>
                <a:endParaRPr lang="es-MX" sz="3733" dirty="0"/>
              </a:p>
              <a:p>
                <a:r>
                  <a:rPr lang="es-MX" sz="3733" dirty="0"/>
                  <a:t>El valor esperado de X es </a:t>
                </a:r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</m:t>
                    </m:r>
                    <m:r>
                      <a:rPr lang="es-MX" sz="3733" i="1">
                        <a:latin typeface="Cambria Math"/>
                      </a:rPr>
                      <m:t>𝑝</m:t>
                    </m:r>
                    <m:r>
                      <a:rPr lang="es-MX" sz="3733" i="1">
                        <a:latin typeface="Cambria Math"/>
                      </a:rPr>
                      <m:t>=?</m:t>
                    </m:r>
                  </m:oMath>
                </a14:m>
                <a:endParaRPr lang="es-MX" sz="3733" dirty="0"/>
              </a:p>
              <a:p>
                <a:r>
                  <a:rPr lang="es-MX" sz="3733" dirty="0"/>
                  <a:t>La varianza de X es </a:t>
                </a:r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𝑉𝑎𝑟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</m:t>
                    </m:r>
                    <m:r>
                      <a:rPr lang="es-MX" sz="3733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1−</m:t>
                        </m:r>
                        <m:r>
                          <a:rPr lang="es-MX" sz="3733" i="1">
                            <a:latin typeface="Cambria Math"/>
                          </a:rPr>
                          <m:t>𝑝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=?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?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=?</m:t>
                    </m:r>
                  </m:oMath>
                </a14:m>
                <a:endParaRPr lang="es-MX" sz="3733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963" t="-1667" r="-96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19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 descr="http://epmghispanic.media.lionheartdms.com/img/croppedphotos/2015/03/13/taxes_pagando_impuestos_declaracion_de_impuestos_t750x550.jpg?626c74b6d570df44fd02ecca30244159e005ff3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48"/>
          <a:stretch/>
        </p:blipFill>
        <p:spPr bwMode="auto">
          <a:xfrm>
            <a:off x="4367810" y="-27384"/>
            <a:ext cx="7143751" cy="288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Ejercicio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/>
              </a:solidFill>
            </p:spPr>
            <p:txBody>
              <a:bodyPr>
                <a:noAutofit/>
              </a:bodyPr>
              <a:lstStyle/>
              <a:p>
                <a:r>
                  <a:rPr lang="es-MX" dirty="0" smtClean="0"/>
                  <a:t>Suponga que en cierta población un contribuyente cualquiera puede presentar su declaración mensual en ceros o reportando algún ingreso</a:t>
                </a:r>
              </a:p>
              <a:p>
                <a:r>
                  <a:rPr lang="es-MX" dirty="0" smtClean="0"/>
                  <a:t>Suponga además que, históricamente, el 17% de los contribuyentes declara en cero en ese mes</a:t>
                </a:r>
              </a:p>
              <a:p>
                <a:r>
                  <a:rPr lang="es-MX" dirty="0"/>
                  <a:t>S</a:t>
                </a:r>
                <a:r>
                  <a:rPr lang="es-MX" dirty="0" smtClean="0"/>
                  <a:t>ea </a:t>
                </a:r>
                <a:r>
                  <a:rPr lang="es-MX" dirty="0"/>
                  <a:t>X la variable aleatoria definida por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>
                          <a:latin typeface="Cambria Math"/>
                          <a:sym typeface="Symbol"/>
                        </a:rPr>
                        <m:t>𝑋</m:t>
                      </m:r>
                      <m:r>
                        <a:rPr lang="es-MX" i="1">
                          <a:latin typeface="Cambria Math"/>
                          <a:sym typeface="Symbol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MX" i="1"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MX" i="1"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MX" i="1">
                                    <a:latin typeface="Cambria Math"/>
                                    <a:sym typeface="Symbol"/>
                                  </a:rPr>
                                  <m:t>0</m:t>
                                </m:r>
                                <m:r>
                                  <a:rPr lang="es-MX" i="1">
                                    <a:latin typeface="Cambria Math"/>
                                    <a:sym typeface="Symbol"/>
                                  </a:rPr>
                                  <m:t>,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𝑠𝑖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𝑟𝑒𝑝𝑜𝑟𝑡𝑎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𝑎𝑙𝑔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ú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𝑛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𝑖𝑛𝑔𝑟𝑒𝑠𝑜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i="1">
                                    <a:latin typeface="Cambria Math"/>
                                    <a:sym typeface="Symbol"/>
                                  </a:rPr>
                                  <m:t>1, 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𝑠𝑖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𝑑𝑒𝑐𝑙𝑎𝑟𝑎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𝑒𝑛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𝑐𝑒𝑟𝑜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MX" dirty="0" smtClean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593" t="-11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s-ES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 descr="http://epmghispanic.media.lionheartdms.com/img/croppedphotos/2015/03/13/taxes_pagando_impuestos_declaracion_de_impuestos_t750x550.jpg?626c74b6d570df44fd02ecca30244159e005ff3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48"/>
          <a:stretch/>
        </p:blipFill>
        <p:spPr bwMode="auto">
          <a:xfrm>
            <a:off x="4367810" y="-27384"/>
            <a:ext cx="7143751" cy="288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Ejercicio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/>
              </a:solidFill>
            </p:spPr>
            <p:txBody>
              <a:bodyPr>
                <a:noAutofit/>
              </a:bodyPr>
              <a:lstStyle/>
              <a:p>
                <a:r>
                  <a:rPr lang="es-MX" sz="3733" dirty="0" smtClean="0"/>
                  <a:t>Entonces </a:t>
                </a:r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𝑋</m:t>
                    </m:r>
                    <m:r>
                      <a:rPr lang="es-MX" sz="3733" i="1">
                        <a:latin typeface="Cambria Math"/>
                        <a:ea typeface="Cambria Math"/>
                      </a:rPr>
                      <m:t>~</m:t>
                    </m:r>
                    <m:r>
                      <a:rPr lang="es-MX" sz="3733" i="1">
                        <a:latin typeface="Cambria Math"/>
                        <a:ea typeface="Cambria Math"/>
                      </a:rPr>
                      <m:t>𝐵𝑒𝑟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  <a:ea typeface="Cambria Math"/>
                          </a:rPr>
                          <m:t>0.17</m:t>
                        </m:r>
                      </m:e>
                    </m:d>
                  </m:oMath>
                </a14:m>
                <a:r>
                  <a:rPr lang="es-MX" sz="3733" dirty="0"/>
                  <a:t>, así que su </a:t>
                </a:r>
                <a:r>
                  <a:rPr lang="es-MX" sz="3733" dirty="0" err="1"/>
                  <a:t>fmp</a:t>
                </a:r>
                <a:r>
                  <a:rPr lang="es-MX" sz="3733" dirty="0"/>
                  <a:t> 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733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MX" sz="3733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733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MX" sz="3733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3733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733" i="1">
                              <a:latin typeface="Cambria Math"/>
                            </a:rPr>
                            <m:t>𝑋</m:t>
                          </m:r>
                          <m:r>
                            <a:rPr lang="es-MX" sz="3733" i="1">
                              <a:latin typeface="Cambria Math"/>
                            </a:rPr>
                            <m:t>=</m:t>
                          </m:r>
                          <m:r>
                            <a:rPr lang="es-MX" sz="3733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s-MX" sz="3733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3733" i="1">
                              <a:latin typeface="Cambria Math"/>
                            </a:rPr>
                            <m:t>0.17</m:t>
                          </m:r>
                        </m:e>
                        <m:sup>
                          <m:r>
                            <a:rPr lang="es-MX" sz="3733" i="1">
                              <a:latin typeface="Cambria Math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3733" i="1">
                              <a:latin typeface="Cambria Math"/>
                            </a:rPr>
                            <m:t>0.83</m:t>
                          </m:r>
                        </m:e>
                        <m:sup>
                          <m:r>
                            <a:rPr lang="es-MX" sz="3733" i="1">
                              <a:latin typeface="Cambria Math"/>
                            </a:rPr>
                            <m:t>1−</m:t>
                          </m:r>
                          <m:r>
                            <a:rPr lang="es-MX" sz="3733" i="1">
                              <a:latin typeface="Cambria Math"/>
                            </a:rPr>
                            <m:t>𝑥</m:t>
                          </m:r>
                        </m:sup>
                      </m:sSup>
                      <m:r>
                        <a:rPr lang="es-MX" sz="3733" i="1">
                          <a:latin typeface="Cambria Math"/>
                        </a:rPr>
                        <m:t>;</m:t>
                      </m:r>
                      <m:r>
                        <a:rPr lang="es-MX" sz="3733" i="1">
                          <a:latin typeface="Cambria Math"/>
                        </a:rPr>
                        <m:t>𝑥</m:t>
                      </m:r>
                      <m:r>
                        <a:rPr lang="es-MX" sz="3733" i="1">
                          <a:latin typeface="Cambria Math"/>
                        </a:rPr>
                        <m:t>=0,1</m:t>
                      </m:r>
                    </m:oMath>
                  </m:oMathPara>
                </a14:m>
                <a:endParaRPr lang="es-MX" sz="3733" dirty="0"/>
              </a:p>
              <a:p>
                <a:r>
                  <a:rPr lang="es-MX" sz="3733" dirty="0"/>
                  <a:t>El valor esperado de X es </a:t>
                </a:r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</m:t>
                    </m:r>
                    <m:r>
                      <a:rPr lang="es-MX" sz="3733" i="1">
                        <a:latin typeface="Cambria Math"/>
                      </a:rPr>
                      <m:t>𝑝</m:t>
                    </m:r>
                    <m:r>
                      <a:rPr lang="es-MX" sz="3733" i="1">
                        <a:latin typeface="Cambria Math"/>
                      </a:rPr>
                      <m:t>=0.17</m:t>
                    </m:r>
                  </m:oMath>
                </a14:m>
                <a:endParaRPr lang="es-MX" sz="3733" dirty="0"/>
              </a:p>
              <a:p>
                <a:r>
                  <a:rPr lang="es-MX" sz="3733" dirty="0"/>
                  <a:t>La varianza de X es </a:t>
                </a:r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𝑉𝑎𝑟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</m:t>
                    </m:r>
                    <m:r>
                      <a:rPr lang="es-MX" sz="3733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1−</m:t>
                        </m:r>
                        <m:r>
                          <a:rPr lang="es-MX" sz="3733" i="1">
                            <a:latin typeface="Cambria Math"/>
                          </a:rPr>
                          <m:t>𝑝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=0.17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0.83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=0.1411</m:t>
                    </m:r>
                  </m:oMath>
                </a14:m>
                <a:endParaRPr lang="es-MX" sz="3733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22" t="-212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s-ES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40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Distribución </a:t>
            </a:r>
            <a:r>
              <a:rPr lang="es-MX" dirty="0" err="1" smtClean="0"/>
              <a:t>bernoulli</a:t>
            </a:r>
            <a:endParaRPr lang="es-MX" dirty="0"/>
          </a:p>
        </p:txBody>
      </p:sp>
      <p:sp>
        <p:nvSpPr>
          <p:cNvPr id="8" name="7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90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 descr="http://epmghispanic.media.lionheartdms.com/img/croppedphotos/2015/03/13/taxes_pagando_impuestos_declaracion_de_impuestos_t750x550.jpg?626c74b6d570df44fd02ecca30244159e005ff3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48"/>
          <a:stretch/>
        </p:blipFill>
        <p:spPr bwMode="auto">
          <a:xfrm>
            <a:off x="4367810" y="-27384"/>
            <a:ext cx="7143751" cy="288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Ejercicio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/>
              </a:solidFill>
            </p:spPr>
            <p:txBody>
              <a:bodyPr>
                <a:noAutofit/>
              </a:bodyPr>
              <a:lstStyle/>
              <a:p>
                <a:r>
                  <a:rPr lang="es-MX" sz="3733" dirty="0" smtClean="0"/>
                  <a:t>Dado que la </a:t>
                </a:r>
                <a:r>
                  <a:rPr lang="es-MX" sz="3733" dirty="0" err="1" smtClean="0"/>
                  <a:t>fmp</a:t>
                </a:r>
                <a:r>
                  <a:rPr lang="es-MX" sz="3733" dirty="0" smtClean="0"/>
                  <a:t> para </a:t>
                </a:r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𝑋</m:t>
                    </m:r>
                  </m:oMath>
                </a14:m>
                <a:r>
                  <a:rPr lang="es-MX" sz="3733" dirty="0" smtClean="0"/>
                  <a:t> </a:t>
                </a:r>
                <a:r>
                  <a:rPr lang="es-MX" sz="3733" dirty="0"/>
                  <a:t>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733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MX" sz="3733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733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MX" sz="3733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3733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733" i="1">
                              <a:latin typeface="Cambria Math"/>
                            </a:rPr>
                            <m:t>𝑋</m:t>
                          </m:r>
                          <m:r>
                            <a:rPr lang="es-MX" sz="3733" i="1">
                              <a:latin typeface="Cambria Math"/>
                            </a:rPr>
                            <m:t>=</m:t>
                          </m:r>
                          <m:r>
                            <a:rPr lang="es-MX" sz="3733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s-MX" sz="3733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3733" i="1">
                              <a:latin typeface="Cambria Math"/>
                            </a:rPr>
                            <m:t>0.17</m:t>
                          </m:r>
                        </m:e>
                        <m:sup>
                          <m:r>
                            <a:rPr lang="es-MX" sz="3733" i="1">
                              <a:latin typeface="Cambria Math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3733" i="1">
                              <a:latin typeface="Cambria Math"/>
                            </a:rPr>
                            <m:t>0.83</m:t>
                          </m:r>
                        </m:e>
                        <m:sup>
                          <m:r>
                            <a:rPr lang="es-MX" sz="3733" i="1">
                              <a:latin typeface="Cambria Math"/>
                            </a:rPr>
                            <m:t>1−</m:t>
                          </m:r>
                          <m:r>
                            <a:rPr lang="es-MX" sz="3733" i="1">
                              <a:latin typeface="Cambria Math"/>
                            </a:rPr>
                            <m:t>𝑥</m:t>
                          </m:r>
                        </m:sup>
                      </m:sSup>
                      <m:r>
                        <a:rPr lang="es-MX" sz="3733" i="1">
                          <a:latin typeface="Cambria Math"/>
                        </a:rPr>
                        <m:t>;</m:t>
                      </m:r>
                      <m:r>
                        <a:rPr lang="es-MX" sz="3733" i="1">
                          <a:latin typeface="Cambria Math"/>
                        </a:rPr>
                        <m:t>𝑥</m:t>
                      </m:r>
                      <m:r>
                        <a:rPr lang="es-MX" sz="3733" i="1">
                          <a:latin typeface="Cambria Math"/>
                        </a:rPr>
                        <m:t>=0,1</m:t>
                      </m:r>
                    </m:oMath>
                  </m:oMathPara>
                </a14:m>
                <a:endParaRPr lang="es-MX" sz="3733" dirty="0"/>
              </a:p>
              <a:p>
                <a:r>
                  <a:rPr lang="es-MX" sz="3733" dirty="0" smtClean="0"/>
                  <a:t>Sus probabilidades son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733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733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s-MX" sz="3733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3733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733" i="1">
                              <a:latin typeface="Cambria Math"/>
                            </a:rPr>
                            <m:t>𝑋</m:t>
                          </m:r>
                          <m:r>
                            <a:rPr lang="es-MX" sz="3733" i="1">
                              <a:latin typeface="Cambria Math"/>
                            </a:rPr>
                            <m:t>=0</m:t>
                          </m:r>
                        </m:e>
                      </m:d>
                      <m:r>
                        <a:rPr lang="es-MX" sz="3733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3733" i="1">
                              <a:latin typeface="Cambria Math"/>
                            </a:rPr>
                            <m:t>0.17</m:t>
                          </m:r>
                        </m:e>
                        <m:sup>
                          <m:r>
                            <a:rPr lang="es-MX" sz="3733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sSup>
                        <m:sSup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3733" i="1">
                              <a:latin typeface="Cambria Math"/>
                            </a:rPr>
                            <m:t>0.83</m:t>
                          </m:r>
                        </m:e>
                        <m:sup>
                          <m:r>
                            <a:rPr lang="es-MX" sz="3733" i="1">
                              <a:latin typeface="Cambria Math"/>
                            </a:rPr>
                            <m:t>1−</m:t>
                          </m:r>
                          <m:r>
                            <a:rPr lang="es-MX" sz="3733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s-MX" sz="3733" b="0" i="1" smtClean="0">
                          <a:latin typeface="Cambria Math" panose="02040503050406030204" pitchFamily="18" charset="0"/>
                        </a:rPr>
                        <m:t>=0.83</m:t>
                      </m:r>
                    </m:oMath>
                  </m:oMathPara>
                </a14:m>
                <a:endParaRPr lang="es-MX" sz="3733" dirty="0" smtClean="0"/>
              </a:p>
              <a:p>
                <a:pPr marL="0" indent="0">
                  <a:buNone/>
                </a:pPr>
                <a:r>
                  <a:rPr lang="es-MX" sz="3733" dirty="0" smtClean="0"/>
                  <a:t>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733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733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s-MX" sz="3733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3733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733" i="1">
                              <a:latin typeface="Cambria Math"/>
                            </a:rPr>
                            <m:t>𝑋</m:t>
                          </m:r>
                          <m:r>
                            <a:rPr lang="es-MX" sz="3733" i="1">
                              <a:latin typeface="Cambria Math"/>
                            </a:rPr>
                            <m:t>=1</m:t>
                          </m:r>
                        </m:e>
                      </m:d>
                      <m:r>
                        <a:rPr lang="es-MX" sz="3733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3733" i="1">
                              <a:latin typeface="Cambria Math"/>
                            </a:rPr>
                            <m:t>0.17</m:t>
                          </m:r>
                        </m:e>
                        <m:sup>
                          <m:r>
                            <a:rPr lang="es-MX" sz="3733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3733" i="1">
                              <a:latin typeface="Cambria Math"/>
                            </a:rPr>
                            <m:t>0.83</m:t>
                          </m:r>
                        </m:e>
                        <m:sup>
                          <m:r>
                            <a:rPr lang="es-MX" sz="3733" i="1">
                              <a:latin typeface="Cambria Math"/>
                            </a:rPr>
                            <m:t>1−</m:t>
                          </m:r>
                          <m:r>
                            <a:rPr lang="es-MX" sz="3733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s-MX" sz="3733" b="0" i="1" smtClean="0">
                          <a:latin typeface="Cambria Math" panose="02040503050406030204" pitchFamily="18" charset="0"/>
                        </a:rPr>
                        <m:t>=0.17</m:t>
                      </m:r>
                    </m:oMath>
                  </m:oMathPara>
                </a14:m>
                <a:endParaRPr lang="es-MX" sz="3733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78" t="-212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s-ES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46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 descr="http://4f20lz3r4bii3yfqutfxz0o17ou.wpengine.netdna-cdn.com/wp-content/uploads/2013/11/patient-psychotherapy3-595x2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830" y="-4523"/>
            <a:ext cx="5667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Ejercicio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/>
              </a:solidFill>
            </p:spPr>
            <p:txBody>
              <a:bodyPr>
                <a:noAutofit/>
              </a:bodyPr>
              <a:lstStyle/>
              <a:p>
                <a:r>
                  <a:rPr lang="es-MX" dirty="0" smtClean="0"/>
                  <a:t>Suponga que en cierta población un paciente cualquiera puede presentar o no presentar cierta condición psicológica</a:t>
                </a:r>
              </a:p>
              <a:p>
                <a:r>
                  <a:rPr lang="es-MX" dirty="0" smtClean="0"/>
                  <a:t>Suponga además que, históricamente, el 17% de los pacientes tiene dicha condición</a:t>
                </a:r>
              </a:p>
              <a:p>
                <a:r>
                  <a:rPr lang="es-MX" dirty="0"/>
                  <a:t>S</a:t>
                </a:r>
                <a:r>
                  <a:rPr lang="es-MX" dirty="0" smtClean="0"/>
                  <a:t>ea </a:t>
                </a:r>
                <a:r>
                  <a:rPr lang="es-MX" dirty="0"/>
                  <a:t>X la variable aleatoria definida por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>
                          <a:latin typeface="Cambria Math"/>
                          <a:sym typeface="Symbol"/>
                        </a:rPr>
                        <m:t>𝑋</m:t>
                      </m:r>
                      <m:r>
                        <a:rPr lang="es-MX" i="1">
                          <a:latin typeface="Cambria Math"/>
                          <a:sym typeface="Symbol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MX" i="1"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MX" i="1"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MX" i="1">
                                    <a:latin typeface="Cambria Math"/>
                                    <a:sym typeface="Symbol"/>
                                  </a:rPr>
                                  <m:t>0</m:t>
                                </m:r>
                                <m:r>
                                  <a:rPr lang="es-MX" i="1">
                                    <a:latin typeface="Cambria Math"/>
                                    <a:sym typeface="Symbol"/>
                                  </a:rPr>
                                  <m:t>,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𝑠𝑖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𝑛𝑜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𝑡𝑖𝑒𝑛𝑒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𝑙𝑎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𝑐𝑜𝑛𝑑𝑖𝑐𝑖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ó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i="1">
                                    <a:latin typeface="Cambria Math"/>
                                    <a:sym typeface="Symbol"/>
                                  </a:rPr>
                                  <m:t>1, 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𝑠𝑖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𝑡𝑖𝑒𝑛𝑒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𝑙𝑎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𝑐𝑜𝑛𝑑𝑖𝑐𝑖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ó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𝑛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MX" dirty="0" smtClean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44" t="-162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787810"/>
      </p:ext>
    </p:extLst>
  </p:cSld>
  <p:clrMapOvr>
    <a:masterClrMapping/>
  </p:clrMapOvr>
  <p:transition spd="slow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 descr="http://4f20lz3r4bii3yfqutfxz0o17ou.wpengine.netdna-cdn.com/wp-content/uploads/2013/11/patient-psychotherapy3-595x2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830" y="-4523"/>
            <a:ext cx="5667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Ejercicio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/>
              </a:solidFill>
            </p:spPr>
            <p:txBody>
              <a:bodyPr>
                <a:noAutofit/>
              </a:bodyPr>
              <a:lstStyle/>
              <a:p>
                <a:r>
                  <a:rPr lang="es-MX" sz="3733" dirty="0"/>
                  <a:t>Entonces </a:t>
                </a:r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𝑋</m:t>
                    </m:r>
                    <m:r>
                      <a:rPr lang="es-MX" sz="3733" i="1">
                        <a:latin typeface="Cambria Math"/>
                        <a:ea typeface="Cambria Math"/>
                      </a:rPr>
                      <m:t>~</m:t>
                    </m:r>
                    <m:r>
                      <a:rPr lang="es-MX" sz="3733" i="1">
                        <a:latin typeface="Cambria Math"/>
                        <a:ea typeface="Cambria Math"/>
                      </a:rPr>
                      <m:t>𝐵𝑒𝑟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  <a:ea typeface="Cambria Math"/>
                          </a:rPr>
                          <m:t>?</m:t>
                        </m:r>
                      </m:e>
                    </m:d>
                  </m:oMath>
                </a14:m>
                <a:r>
                  <a:rPr lang="es-MX" sz="3733" dirty="0"/>
                  <a:t>, así que su función de masa de probabilidad es</a:t>
                </a:r>
              </a:p>
              <a:p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𝑋</m:t>
                        </m:r>
                        <m:r>
                          <a:rPr lang="es-MX" sz="3733" i="1">
                            <a:latin typeface="Cambria Math"/>
                          </a:rPr>
                          <m:t>=</m:t>
                        </m:r>
                        <m:r>
                          <a:rPr lang="es-MX" sz="3733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3733" i="1">
                            <a:latin typeface="Cambria Math"/>
                          </a:rPr>
                          <m:t>?</m:t>
                        </m:r>
                      </m:e>
                      <m:sup>
                        <m:r>
                          <a:rPr lang="es-MX" sz="3733" i="1">
                            <a:latin typeface="Cambria Math"/>
                          </a:rPr>
                          <m:t>𝑥</m:t>
                        </m:r>
                      </m:sup>
                    </m:sSup>
                    <m:sSup>
                      <m:sSup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3733" i="1">
                            <a:latin typeface="Cambria Math"/>
                          </a:rPr>
                          <m:t>?</m:t>
                        </m:r>
                      </m:e>
                      <m:sup>
                        <m:r>
                          <a:rPr lang="es-MX" sz="3733" i="1">
                            <a:latin typeface="Cambria Math"/>
                          </a:rPr>
                          <m:t>1−</m:t>
                        </m:r>
                        <m:r>
                          <a:rPr lang="es-MX" sz="3733" i="1">
                            <a:latin typeface="Cambria Math"/>
                          </a:rPr>
                          <m:t>𝑥</m:t>
                        </m:r>
                      </m:sup>
                    </m:sSup>
                    <m:r>
                      <a:rPr lang="es-MX" sz="3733" i="1">
                        <a:latin typeface="Cambria Math"/>
                      </a:rPr>
                      <m:t>;</m:t>
                    </m:r>
                    <m:r>
                      <a:rPr lang="es-MX" sz="3733" i="1">
                        <a:latin typeface="Cambria Math"/>
                      </a:rPr>
                      <m:t>𝑥</m:t>
                    </m:r>
                    <m:r>
                      <a:rPr lang="es-MX" sz="3733" i="1">
                        <a:latin typeface="Cambria Math"/>
                      </a:rPr>
                      <m:t>=0,1</m:t>
                    </m:r>
                  </m:oMath>
                </a14:m>
                <a:endParaRPr lang="es-MX" sz="3733" dirty="0"/>
              </a:p>
              <a:p>
                <a:r>
                  <a:rPr lang="es-MX" sz="3733" dirty="0"/>
                  <a:t>El valor esperado de </a:t>
                </a:r>
                <a:r>
                  <a:rPr lang="es-MX" sz="3733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s-MX" sz="3733" dirty="0"/>
                  <a:t> es </a:t>
                </a:r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</m:t>
                    </m:r>
                    <m:r>
                      <a:rPr lang="es-MX" sz="3733" i="1">
                        <a:latin typeface="Cambria Math"/>
                      </a:rPr>
                      <m:t>𝑝</m:t>
                    </m:r>
                    <m:r>
                      <a:rPr lang="es-MX" sz="3733" i="1">
                        <a:latin typeface="Cambria Math"/>
                      </a:rPr>
                      <m:t>=?</m:t>
                    </m:r>
                  </m:oMath>
                </a14:m>
                <a:endParaRPr lang="es-MX" sz="3733" dirty="0"/>
              </a:p>
              <a:p>
                <a:r>
                  <a:rPr lang="es-MX" sz="3733" dirty="0"/>
                  <a:t>La varianza de </a:t>
                </a:r>
                <a:r>
                  <a:rPr lang="es-MX" sz="3733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s-MX" sz="3733" dirty="0"/>
                  <a:t> es </a:t>
                </a:r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𝑉𝑎𝑟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</m:t>
                    </m:r>
                    <m:r>
                      <a:rPr lang="es-MX" sz="3733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1−</m:t>
                        </m:r>
                        <m:r>
                          <a:rPr lang="es-MX" sz="3733" i="1">
                            <a:latin typeface="Cambria Math"/>
                          </a:rPr>
                          <m:t>𝑝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=?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?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=?</m:t>
                    </m:r>
                  </m:oMath>
                </a14:m>
                <a:endParaRPr lang="es-MX" sz="3733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963" t="-1667" r="-96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634350"/>
      </p:ext>
    </p:extLst>
  </p:cSld>
  <p:clrMapOvr>
    <a:masterClrMapping/>
  </p:clrMapOvr>
  <p:transition spd="slow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Ejercicio. Solución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s-MX" sz="3733" dirty="0"/>
                  <a:t>Suponga que en determinada población un paciente cualquiera puede presentar o no presentar cierta condición psicológica</a:t>
                </a:r>
              </a:p>
              <a:p>
                <a:r>
                  <a:rPr lang="es-MX" sz="3733" dirty="0"/>
                  <a:t>Suponga además que, históricamente, el 17% de los pacientes tiene dicha condición</a:t>
                </a:r>
              </a:p>
              <a:p>
                <a:r>
                  <a:rPr lang="es-MX" sz="3733" dirty="0"/>
                  <a:t>Sea X la variable aleatoria definida por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733" i="1">
                          <a:latin typeface="Cambria Math"/>
                          <a:sym typeface="Symbol"/>
                        </a:rPr>
                        <m:t>𝑋</m:t>
                      </m:r>
                      <m:r>
                        <a:rPr lang="es-MX" sz="3733" i="1">
                          <a:latin typeface="Cambria Math"/>
                          <a:sym typeface="Symbol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MX" sz="3733" i="1"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MX" sz="3733" i="1"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0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,  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𝑠𝑖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𝑛𝑜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𝑡𝑖𝑒𝑛𝑒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𝑙𝑎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𝑐𝑜𝑛𝑑𝑖𝑐𝑖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ó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1,   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𝑠𝑖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𝑡𝑖𝑒𝑛𝑒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𝑙𝑎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𝑐𝑜𝑛𝑑𝑖𝑐𝑖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ó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𝑛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MX" sz="3733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667" r="-1704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s-ES">
              <a:latin typeface="Times New Roman" pitchFamily="18" charset="0"/>
            </a:endParaRPr>
          </a:p>
        </p:txBody>
      </p:sp>
      <p:pic>
        <p:nvPicPr>
          <p:cNvPr id="7" name="Picture 2" descr="http://4f20lz3r4bii3yfqutfxz0o17ou.wpengine.netdna-cdn.com/wp-content/uploads/2013/11/patient-psychotherapy3-595x2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830" y="-4523"/>
            <a:ext cx="5667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67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Ejercicio. Solución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s-MX" sz="3733" dirty="0"/>
                  <a:t>Entonces </a:t>
                </a:r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𝑋</m:t>
                    </m:r>
                    <m:r>
                      <a:rPr lang="es-MX" sz="3733" i="1">
                        <a:latin typeface="Cambria Math"/>
                        <a:ea typeface="Cambria Math"/>
                      </a:rPr>
                      <m:t>~</m:t>
                    </m:r>
                    <m:r>
                      <a:rPr lang="es-MX" sz="3733" i="1">
                        <a:latin typeface="Cambria Math"/>
                        <a:ea typeface="Cambria Math"/>
                      </a:rPr>
                      <m:t>𝐵𝑒𝑟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  <a:ea typeface="Cambria Math"/>
                          </a:rPr>
                          <m:t>0.17</m:t>
                        </m:r>
                      </m:e>
                    </m:d>
                  </m:oMath>
                </a14:m>
                <a:r>
                  <a:rPr lang="es-MX" sz="3733" dirty="0"/>
                  <a:t>, así que su función de masa de probabilidad 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733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733" i="1">
                              <a:latin typeface="Cambria Math"/>
                            </a:rPr>
                            <m:t>𝑋</m:t>
                          </m:r>
                          <m:r>
                            <a:rPr lang="es-MX" sz="3733" i="1">
                              <a:latin typeface="Cambria Math"/>
                            </a:rPr>
                            <m:t>=</m:t>
                          </m:r>
                          <m:r>
                            <a:rPr lang="es-MX" sz="3733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s-MX" sz="3733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3733" i="1">
                              <a:latin typeface="Cambria Math"/>
                            </a:rPr>
                            <m:t>0.17</m:t>
                          </m:r>
                        </m:e>
                        <m:sup>
                          <m:r>
                            <a:rPr lang="es-MX" sz="3733" i="1">
                              <a:latin typeface="Cambria Math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3733" i="1">
                              <a:latin typeface="Cambria Math"/>
                            </a:rPr>
                            <m:t>0.83</m:t>
                          </m:r>
                        </m:e>
                        <m:sup>
                          <m:r>
                            <a:rPr lang="es-MX" sz="3733" i="1">
                              <a:latin typeface="Cambria Math"/>
                            </a:rPr>
                            <m:t>1−</m:t>
                          </m:r>
                          <m:r>
                            <a:rPr lang="es-MX" sz="3733" i="1">
                              <a:latin typeface="Cambria Math"/>
                            </a:rPr>
                            <m:t>𝑥</m:t>
                          </m:r>
                        </m:sup>
                      </m:sSup>
                      <m:r>
                        <a:rPr lang="es-MX" sz="3733" i="1">
                          <a:latin typeface="Cambria Math"/>
                        </a:rPr>
                        <m:t>;</m:t>
                      </m:r>
                      <m:r>
                        <a:rPr lang="es-MX" sz="3733" i="1">
                          <a:latin typeface="Cambria Math"/>
                        </a:rPr>
                        <m:t>𝑥</m:t>
                      </m:r>
                      <m:r>
                        <a:rPr lang="es-MX" sz="3733" i="1">
                          <a:latin typeface="Cambria Math"/>
                        </a:rPr>
                        <m:t>=0,1</m:t>
                      </m:r>
                    </m:oMath>
                  </m:oMathPara>
                </a14:m>
                <a:endParaRPr lang="es-MX" sz="3733" dirty="0"/>
              </a:p>
              <a:p>
                <a:r>
                  <a:rPr lang="es-MX" sz="3733" dirty="0"/>
                  <a:t>El valor esperado de X es </a:t>
                </a:r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</m:t>
                    </m:r>
                    <m:r>
                      <a:rPr lang="es-MX" sz="3733" i="1">
                        <a:latin typeface="Cambria Math"/>
                      </a:rPr>
                      <m:t>𝑝</m:t>
                    </m:r>
                    <m:r>
                      <a:rPr lang="es-MX" sz="3733" i="1">
                        <a:latin typeface="Cambria Math"/>
                      </a:rPr>
                      <m:t>=0.17</m:t>
                    </m:r>
                  </m:oMath>
                </a14:m>
                <a:endParaRPr lang="es-MX" sz="3733" dirty="0"/>
              </a:p>
              <a:p>
                <a:r>
                  <a:rPr lang="es-MX" sz="3733" dirty="0"/>
                  <a:t>La varianza de X es </a:t>
                </a:r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𝑉𝑎𝑟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</m:t>
                    </m:r>
                    <m:r>
                      <a:rPr lang="es-MX" sz="3733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1−</m:t>
                        </m:r>
                        <m:r>
                          <a:rPr lang="es-MX" sz="3733" i="1">
                            <a:latin typeface="Cambria Math"/>
                          </a:rPr>
                          <m:t>𝑝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=0.17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.83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=0.1411</m:t>
                    </m:r>
                  </m:oMath>
                </a14:m>
                <a:endParaRPr lang="es-MX" sz="3733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6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s-ES">
              <a:latin typeface="Times New Roman" pitchFamily="18" charset="0"/>
            </a:endParaRPr>
          </a:p>
        </p:txBody>
      </p:sp>
      <p:pic>
        <p:nvPicPr>
          <p:cNvPr id="7" name="Picture 2" descr="http://4f20lz3r4bii3yfqutfxz0o17ou.wpengine.netdna-cdn.com/wp-content/uploads/2013/11/patient-psychotherapy3-595x2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830" y="-4523"/>
            <a:ext cx="5667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52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 descr="http://3.bp.blogspot.com/-8IBHwW6ESxA/U_Yx4W9MZCI/AAAAAAAALyE/WrTlRsNOYy4/w375-h250-c/online_tes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2" y="4476749"/>
            <a:ext cx="4762500" cy="238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Ejercicio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2"/>
                <a:ext cx="10972800" cy="4067175"/>
              </a:xfrm>
              <a:solidFill>
                <a:schemeClr val="bg1">
                  <a:alpha val="80000"/>
                </a:schemeClr>
              </a:solidFill>
            </p:spPr>
            <p:txBody>
              <a:bodyPr>
                <a:noAutofit/>
              </a:bodyPr>
              <a:lstStyle/>
              <a:p>
                <a:r>
                  <a:rPr lang="es-MX" dirty="0" smtClean="0"/>
                  <a:t>Suponga que una pregunta en un examen de opción múltiple tiene 4 opciones de respuesta de las cuales solamente una es correcta</a:t>
                </a:r>
              </a:p>
              <a:p>
                <a:r>
                  <a:rPr lang="es-MX" dirty="0" smtClean="0"/>
                  <a:t>Suponga además que un estudiante responde la pregunta seleccionando una de las respuestas al azar</a:t>
                </a:r>
              </a:p>
              <a:p>
                <a:r>
                  <a:rPr lang="es-MX" dirty="0"/>
                  <a:t>S</a:t>
                </a:r>
                <a:r>
                  <a:rPr lang="es-MX" dirty="0" smtClean="0"/>
                  <a:t>ea </a:t>
                </a:r>
                <a:r>
                  <a:rPr lang="es-MX" dirty="0"/>
                  <a:t>X la variable aleatoria definida por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>
                          <a:latin typeface="Cambria Math"/>
                          <a:sym typeface="Symbol"/>
                        </a:rPr>
                        <m:t>𝑋</m:t>
                      </m:r>
                      <m:r>
                        <a:rPr lang="es-MX" i="1">
                          <a:latin typeface="Cambria Math"/>
                          <a:sym typeface="Symbol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MX" i="1"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MX" i="1"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MX" i="1">
                                    <a:latin typeface="Cambria Math"/>
                                    <a:sym typeface="Symbol"/>
                                  </a:rPr>
                                  <m:t>0</m:t>
                                </m:r>
                                <m:r>
                                  <a:rPr lang="es-MX" i="1">
                                    <a:latin typeface="Cambria Math"/>
                                    <a:sym typeface="Symbol"/>
                                  </a:rPr>
                                  <m:t>,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𝑠𝑖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𝑛𝑜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𝑎𝑐𝑖𝑒𝑟𝑡𝑎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𝑎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𝑙𝑎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𝑟𝑒𝑠𝑝𝑢𝑒𝑠𝑡𝑎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𝑐𝑜𝑟𝑟𝑒𝑐𝑡𝑎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i="1">
                                    <a:latin typeface="Cambria Math"/>
                                    <a:sym typeface="Symbol"/>
                                  </a:rPr>
                                  <m:t>1, 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𝑠𝑖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𝑎𝑐𝑖𝑒𝑟𝑡𝑎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𝑎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𝑙𝑎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𝑟𝑒𝑠𝑝𝑢𝑒𝑠𝑡𝑎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𝑐𝑜𝑟𝑟𝑒𝑐𝑡𝑎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MX" dirty="0" smtClean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2"/>
                <a:ext cx="10972800" cy="4067175"/>
              </a:xfrm>
              <a:blipFill>
                <a:blip r:embed="rId3"/>
                <a:stretch>
                  <a:fillRect l="-944" t="-1949" r="-1667" b="-464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19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 descr="http://3.bp.blogspot.com/-8IBHwW6ESxA/U_Yx4W9MZCI/AAAAAAAALyE/WrTlRsNOYy4/w375-h250-c/online_tes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2" y="4476749"/>
            <a:ext cx="4762500" cy="238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Ejercicio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2"/>
                <a:ext cx="10972800" cy="4067175"/>
              </a:xfrm>
              <a:solidFill>
                <a:schemeClr val="bg1">
                  <a:alpha val="80000"/>
                </a:schemeClr>
              </a:solidFill>
            </p:spPr>
            <p:txBody>
              <a:bodyPr>
                <a:noAutofit/>
              </a:bodyPr>
              <a:lstStyle/>
              <a:p>
                <a:r>
                  <a:rPr lang="es-MX" sz="3733" dirty="0"/>
                  <a:t>Entonces </a:t>
                </a:r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𝑋</m:t>
                    </m:r>
                    <m:r>
                      <a:rPr lang="es-MX" sz="3733" i="1">
                        <a:latin typeface="Cambria Math"/>
                        <a:ea typeface="Cambria Math"/>
                      </a:rPr>
                      <m:t>~</m:t>
                    </m:r>
                    <m:r>
                      <a:rPr lang="es-MX" sz="3733" i="1">
                        <a:latin typeface="Cambria Math"/>
                        <a:ea typeface="Cambria Math"/>
                      </a:rPr>
                      <m:t>𝐵𝑒𝑟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  <a:ea typeface="Cambria Math"/>
                          </a:rPr>
                          <m:t>?</m:t>
                        </m:r>
                      </m:e>
                    </m:d>
                  </m:oMath>
                </a14:m>
                <a:r>
                  <a:rPr lang="es-MX" sz="3733" dirty="0"/>
                  <a:t>, así que su función de masa de probabilidad es</a:t>
                </a:r>
              </a:p>
              <a:p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𝑋</m:t>
                        </m:r>
                        <m:r>
                          <a:rPr lang="es-MX" sz="3733" i="1">
                            <a:latin typeface="Cambria Math"/>
                          </a:rPr>
                          <m:t>=</m:t>
                        </m:r>
                        <m:r>
                          <a:rPr lang="es-MX" sz="3733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3733" i="1">
                            <a:latin typeface="Cambria Math"/>
                          </a:rPr>
                          <m:t>?</m:t>
                        </m:r>
                      </m:e>
                      <m:sup>
                        <m:r>
                          <a:rPr lang="es-MX" sz="3733" i="1">
                            <a:latin typeface="Cambria Math"/>
                          </a:rPr>
                          <m:t>𝑥</m:t>
                        </m:r>
                      </m:sup>
                    </m:sSup>
                    <m:sSup>
                      <m:sSup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3733" i="1">
                            <a:latin typeface="Cambria Math"/>
                          </a:rPr>
                          <m:t>?</m:t>
                        </m:r>
                      </m:e>
                      <m:sup>
                        <m:r>
                          <a:rPr lang="es-MX" sz="3733" i="1">
                            <a:latin typeface="Cambria Math"/>
                          </a:rPr>
                          <m:t>1−</m:t>
                        </m:r>
                        <m:r>
                          <a:rPr lang="es-MX" sz="3733" i="1">
                            <a:latin typeface="Cambria Math"/>
                          </a:rPr>
                          <m:t>𝑥</m:t>
                        </m:r>
                      </m:sup>
                    </m:sSup>
                    <m:r>
                      <a:rPr lang="es-MX" sz="3733" i="1">
                        <a:latin typeface="Cambria Math"/>
                      </a:rPr>
                      <m:t>;  </m:t>
                    </m:r>
                    <m:r>
                      <a:rPr lang="es-MX" sz="3733" i="1">
                        <a:latin typeface="Cambria Math"/>
                      </a:rPr>
                      <m:t>𝑥</m:t>
                    </m:r>
                    <m:r>
                      <a:rPr lang="es-MX" sz="3733" i="1">
                        <a:latin typeface="Cambria Math"/>
                      </a:rPr>
                      <m:t>=0,1</m:t>
                    </m:r>
                  </m:oMath>
                </a14:m>
                <a:endParaRPr lang="es-MX" sz="3733" dirty="0"/>
              </a:p>
              <a:p>
                <a:r>
                  <a:rPr lang="es-MX" sz="3733" dirty="0"/>
                  <a:t>El valor esperado de X es </a:t>
                </a:r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</m:t>
                    </m:r>
                    <m:r>
                      <a:rPr lang="es-MX" sz="3733" i="1">
                        <a:latin typeface="Cambria Math"/>
                      </a:rPr>
                      <m:t>𝑝</m:t>
                    </m:r>
                    <m:r>
                      <a:rPr lang="es-MX" sz="3733" i="1">
                        <a:latin typeface="Cambria Math"/>
                      </a:rPr>
                      <m:t>=?</m:t>
                    </m:r>
                  </m:oMath>
                </a14:m>
                <a:endParaRPr lang="es-MX" sz="3733" dirty="0"/>
              </a:p>
              <a:p>
                <a:r>
                  <a:rPr lang="es-MX" sz="3733" dirty="0"/>
                  <a:t>La varianza de X es </a:t>
                </a:r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𝑉𝑎𝑟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</m:t>
                    </m:r>
                    <m:r>
                      <a:rPr lang="es-MX" sz="3733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1−</m:t>
                        </m:r>
                        <m:r>
                          <a:rPr lang="es-MX" sz="3733" i="1">
                            <a:latin typeface="Cambria Math"/>
                          </a:rPr>
                          <m:t>𝑝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=?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?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=?</m:t>
                    </m:r>
                  </m:oMath>
                </a14:m>
                <a:endParaRPr lang="es-MX" sz="3733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2"/>
                <a:ext cx="10972800" cy="4067175"/>
              </a:xfrm>
              <a:blipFill>
                <a:blip r:embed="rId3"/>
                <a:stretch>
                  <a:fillRect l="-1222" t="-2549" r="-50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92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3.bp.blogspot.com/-8IBHwW6ESxA/U_Yx4W9MZCI/AAAAAAAALyE/WrTlRsNOYy4/w375-h250-c/online_tes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2" y="4476749"/>
            <a:ext cx="4762500" cy="238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Ejercicio. Solución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>
                  <a:alpha val="80000"/>
                </a:schemeClr>
              </a:solidFill>
            </p:spPr>
            <p:txBody>
              <a:bodyPr>
                <a:noAutofit/>
              </a:bodyPr>
              <a:lstStyle/>
              <a:p>
                <a:r>
                  <a:rPr lang="es-MX" dirty="0" smtClean="0"/>
                  <a:t>Suponga que una pregunta en un examen de opción múltiple tiene 4 opciones de respuesta de las cuales solamente una es correcta</a:t>
                </a:r>
              </a:p>
              <a:p>
                <a:r>
                  <a:rPr lang="es-MX" dirty="0" smtClean="0"/>
                  <a:t>Suponga además que un estudiante responde la pregunta seleccionando una de las respuestas al azar</a:t>
                </a:r>
              </a:p>
              <a:p>
                <a:r>
                  <a:rPr lang="es-MX" dirty="0"/>
                  <a:t>S</a:t>
                </a:r>
                <a:r>
                  <a:rPr lang="es-MX" dirty="0" smtClean="0"/>
                  <a:t>ea </a:t>
                </a:r>
                <a:r>
                  <a:rPr lang="es-MX" dirty="0"/>
                  <a:t>X la variable aleatoria definida por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>
                          <a:latin typeface="Cambria Math"/>
                          <a:sym typeface="Symbol"/>
                        </a:rPr>
                        <m:t>𝑋</m:t>
                      </m:r>
                      <m:r>
                        <a:rPr lang="es-MX" i="1">
                          <a:latin typeface="Cambria Math"/>
                          <a:sym typeface="Symbol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MX" i="1"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MX" i="1"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MX" i="1">
                                    <a:latin typeface="Cambria Math"/>
                                    <a:sym typeface="Symbol"/>
                                  </a:rPr>
                                  <m:t>0</m:t>
                                </m:r>
                                <m:r>
                                  <a:rPr lang="es-MX" i="1">
                                    <a:latin typeface="Cambria Math"/>
                                    <a:sym typeface="Symbol"/>
                                  </a:rPr>
                                  <m:t>,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𝑠𝑖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𝑛𝑜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𝑎𝑐𝑖𝑒𝑟𝑡𝑎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𝑎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𝑙𝑎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𝑟𝑒𝑠𝑝𝑢𝑒𝑠𝑡𝑎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𝑐𝑜𝑟𝑟𝑒𝑐𝑡𝑎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i="1">
                                    <a:latin typeface="Cambria Math"/>
                                    <a:sym typeface="Symbol"/>
                                  </a:rPr>
                                  <m:t>1, 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𝑠𝑖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𝑎𝑐𝑖𝑒𝑟𝑡𝑎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𝑎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𝑙𝑎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𝑟𝑒𝑠𝑝𝑢𝑒𝑠𝑡𝑎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𝑐𝑜𝑟𝑟𝑒𝑐𝑡𝑎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MX" dirty="0" smtClean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593" t="-11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80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3.bp.blogspot.com/-8IBHwW6ESxA/U_Yx4W9MZCI/AAAAAAAALyE/WrTlRsNOYy4/w375-h250-c/online_tes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2" y="4476749"/>
            <a:ext cx="4762500" cy="238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Ejercicio. Solución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>
                  <a:alpha val="80000"/>
                </a:schemeClr>
              </a:solidFill>
            </p:spPr>
            <p:txBody>
              <a:bodyPr>
                <a:noAutofit/>
              </a:bodyPr>
              <a:lstStyle/>
              <a:p>
                <a:r>
                  <a:rPr lang="es-MX" sz="3733" dirty="0" smtClean="0"/>
                  <a:t>Entonces </a:t>
                </a:r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𝑋</m:t>
                    </m:r>
                    <m:r>
                      <a:rPr lang="es-MX" sz="3733" i="1">
                        <a:latin typeface="Cambria Math"/>
                        <a:ea typeface="Cambria Math"/>
                      </a:rPr>
                      <m:t>~</m:t>
                    </m:r>
                    <m:r>
                      <a:rPr lang="es-MX" sz="3733" i="1">
                        <a:latin typeface="Cambria Math"/>
                        <a:ea typeface="Cambria Math"/>
                      </a:rPr>
                      <m:t>𝐵𝑒𝑟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  <a:ea typeface="Cambria Math"/>
                          </a:rPr>
                          <m:t>0.25</m:t>
                        </m:r>
                      </m:e>
                    </m:d>
                  </m:oMath>
                </a14:m>
                <a:r>
                  <a:rPr lang="es-MX" sz="3733" dirty="0"/>
                  <a:t>, así que su función de masa de probabilidad 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733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MX" sz="3733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733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MX" sz="3733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3733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733" i="1">
                              <a:latin typeface="Cambria Math"/>
                            </a:rPr>
                            <m:t>𝑋</m:t>
                          </m:r>
                          <m:r>
                            <a:rPr lang="es-MX" sz="3733" i="1">
                              <a:latin typeface="Cambria Math"/>
                            </a:rPr>
                            <m:t>=</m:t>
                          </m:r>
                          <m:r>
                            <a:rPr lang="es-MX" sz="3733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s-MX" sz="3733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3733" i="1">
                              <a:latin typeface="Cambria Math"/>
                            </a:rPr>
                            <m:t>0.25</m:t>
                          </m:r>
                        </m:e>
                        <m:sup>
                          <m:r>
                            <a:rPr lang="es-MX" sz="3733" i="1">
                              <a:latin typeface="Cambria Math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3733" i="1">
                              <a:latin typeface="Cambria Math"/>
                            </a:rPr>
                            <m:t>0.75</m:t>
                          </m:r>
                        </m:e>
                        <m:sup>
                          <m:r>
                            <a:rPr lang="es-MX" sz="3733" i="1">
                              <a:latin typeface="Cambria Math"/>
                            </a:rPr>
                            <m:t>1−</m:t>
                          </m:r>
                          <m:r>
                            <a:rPr lang="es-MX" sz="3733" i="1">
                              <a:latin typeface="Cambria Math"/>
                            </a:rPr>
                            <m:t>𝑥</m:t>
                          </m:r>
                        </m:sup>
                      </m:sSup>
                      <m:r>
                        <a:rPr lang="es-MX" sz="3733" i="1">
                          <a:latin typeface="Cambria Math"/>
                        </a:rPr>
                        <m:t>;  </m:t>
                      </m:r>
                      <m:r>
                        <a:rPr lang="es-MX" sz="3733" i="1">
                          <a:latin typeface="Cambria Math"/>
                        </a:rPr>
                        <m:t>𝑥</m:t>
                      </m:r>
                      <m:r>
                        <a:rPr lang="es-MX" sz="3733" i="1">
                          <a:latin typeface="Cambria Math"/>
                        </a:rPr>
                        <m:t>=0,1</m:t>
                      </m:r>
                    </m:oMath>
                  </m:oMathPara>
                </a14:m>
                <a:endParaRPr lang="es-MX" sz="3733" dirty="0"/>
              </a:p>
              <a:p>
                <a:r>
                  <a:rPr lang="es-MX" sz="3733" dirty="0"/>
                  <a:t>El valor esperado de X es </a:t>
                </a:r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</m:t>
                    </m:r>
                    <m:r>
                      <a:rPr lang="es-MX" sz="3733" i="1">
                        <a:latin typeface="Cambria Math"/>
                      </a:rPr>
                      <m:t>𝑝</m:t>
                    </m:r>
                    <m:r>
                      <a:rPr lang="es-MX" sz="3733" i="1">
                        <a:latin typeface="Cambria Math"/>
                      </a:rPr>
                      <m:t>=0.25</m:t>
                    </m:r>
                  </m:oMath>
                </a14:m>
                <a:endParaRPr lang="es-MX" sz="3733" dirty="0"/>
              </a:p>
              <a:p>
                <a:r>
                  <a:rPr lang="es-MX" sz="3733" dirty="0"/>
                  <a:t>La varianza de X es</a:t>
                </a:r>
                <a:r>
                  <a:rPr lang="es-MX" sz="3733" i="1" dirty="0">
                    <a:latin typeface="Cambria Math"/>
                  </a:rPr>
                  <a:t/>
                </a:r>
                <a:br>
                  <a:rPr lang="es-MX" sz="3733" i="1" dirty="0">
                    <a:latin typeface="Cambria Math"/>
                  </a:rPr>
                </a:br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𝑉𝑎𝑟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</m:t>
                    </m:r>
                    <m:r>
                      <a:rPr lang="es-MX" sz="3733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1−</m:t>
                        </m:r>
                        <m:r>
                          <a:rPr lang="es-MX" sz="3733" i="1">
                            <a:latin typeface="Cambria Math"/>
                          </a:rPr>
                          <m:t>𝑝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=0.25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0.75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=0.1875</m:t>
                    </m:r>
                  </m:oMath>
                </a14:m>
                <a:endParaRPr lang="es-MX" sz="3733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22" t="-212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67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 descr="http://4f20lz3r4bii3yfqutfxz0o17ou.wpengine.netdna-cdn.com/wp-content/uploads/2013/11/patient-psychotherapy3-595x2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830" y="-4523"/>
            <a:ext cx="5667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Ejercicio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/>
              </a:solidFill>
            </p:spPr>
            <p:txBody>
              <a:bodyPr>
                <a:noAutofit/>
              </a:bodyPr>
              <a:lstStyle/>
              <a:p>
                <a:r>
                  <a:rPr lang="es-MX" dirty="0" smtClean="0"/>
                  <a:t>Suponga que en cierta población un paciente cualquiera puede presentar o no presentar ansiedad</a:t>
                </a:r>
              </a:p>
              <a:p>
                <a:r>
                  <a:rPr lang="es-MX" dirty="0" smtClean="0"/>
                  <a:t>Suponga además que, históricamente, el 34% de los pacientes tiene dicha condición</a:t>
                </a:r>
              </a:p>
              <a:p>
                <a:r>
                  <a:rPr lang="es-MX" dirty="0"/>
                  <a:t>S</a:t>
                </a:r>
                <a:r>
                  <a:rPr lang="es-MX" dirty="0" smtClean="0"/>
                  <a:t>ea </a:t>
                </a:r>
                <a:r>
                  <a:rPr lang="es-MX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s-MX" dirty="0"/>
                  <a:t> la variable aleatoria definida por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>
                          <a:latin typeface="Cambria Math"/>
                          <a:sym typeface="Symbol"/>
                        </a:rPr>
                        <m:t>𝑋</m:t>
                      </m:r>
                      <m:r>
                        <a:rPr lang="es-MX" i="1">
                          <a:latin typeface="Cambria Math"/>
                          <a:sym typeface="Symbol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MX" i="1"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MX" i="1"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MX" i="1">
                                    <a:latin typeface="Cambria Math"/>
                                    <a:sym typeface="Symbol"/>
                                  </a:rPr>
                                  <m:t>0</m:t>
                                </m:r>
                                <m:r>
                                  <a:rPr lang="es-MX" i="1">
                                    <a:latin typeface="Cambria Math"/>
                                    <a:sym typeface="Symbol"/>
                                  </a:rPr>
                                  <m:t>,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𝑠𝑖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𝑛𝑜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𝑡𝑖𝑒𝑛𝑒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𝑎𝑛𝑠𝑖𝑒𝑑𝑎𝑑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i="1">
                                    <a:latin typeface="Cambria Math"/>
                                    <a:sym typeface="Symbol"/>
                                  </a:rPr>
                                  <m:t>1, 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𝑠𝑖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𝑡𝑖𝑒𝑛𝑒</m:t>
                                </m:r>
                                <m:r>
                                  <a:rPr lang="es-MX" b="0" i="1" smtClean="0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b="0" i="1" smtClean="0"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𝑎𝑛𝑠𝑖𝑒𝑑𝑎𝑑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MX" dirty="0" smtClean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44" t="-162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s-ES">
              <a:latin typeface="Times New Roman" pitchFamily="18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28297"/>
            <a:ext cx="2601237" cy="252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42749"/>
      </p:ext>
    </p:extLst>
  </p:cSld>
  <p:clrMapOvr>
    <a:masterClrMapping/>
  </p:clrMapOvr>
  <p:transition spd="slow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Distribución Bernoulli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sz="4800" dirty="0"/>
              <a:t>En un ensayo de un experimento, suponga que hay sólo dos resultados posibles, </a:t>
            </a:r>
            <a:r>
              <a:rPr lang="es-ES" sz="4800" i="1" dirty="0">
                <a:latin typeface="Times New Roman" pitchFamily="18" charset="0"/>
              </a:rPr>
              <a:t>E</a:t>
            </a:r>
            <a:r>
              <a:rPr lang="es-ES" sz="4800" dirty="0"/>
              <a:t> y </a:t>
            </a:r>
            <a:r>
              <a:rPr lang="es-ES" sz="4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= </a:t>
            </a:r>
            <a:r>
              <a:rPr lang="es-ES" sz="4800" i="1" dirty="0">
                <a:latin typeface="Times New Roman" pitchFamily="18" charset="0"/>
              </a:rPr>
              <a:t>E’</a:t>
            </a:r>
          </a:p>
          <a:p>
            <a:r>
              <a:rPr lang="es-ES" sz="4800" dirty="0"/>
              <a:t>Sean</a:t>
            </a:r>
          </a:p>
          <a:p>
            <a:pPr marL="0" indent="0" algn="ctr">
              <a:buNone/>
            </a:pPr>
            <a:r>
              <a:rPr lang="es-ES" sz="4800" i="1" dirty="0">
                <a:latin typeface="Times New Roman" pitchFamily="18" charset="0"/>
              </a:rPr>
              <a:t>p = P(E)</a:t>
            </a:r>
          </a:p>
          <a:p>
            <a:pPr marL="0" indent="0" algn="ctr">
              <a:buNone/>
            </a:pPr>
            <a:r>
              <a:rPr lang="es-ES" sz="4800" i="1" dirty="0">
                <a:latin typeface="Times New Roman" pitchFamily="18" charset="0"/>
              </a:rPr>
              <a:t>q = P(F) = P(E’) = 1 – p</a:t>
            </a:r>
          </a:p>
          <a:p>
            <a:pPr marL="0" indent="0" algn="ctr">
              <a:buNone/>
            </a:pPr>
            <a:endParaRPr lang="es-ES" sz="4267" i="1" dirty="0">
              <a:latin typeface="Times New Roman" pitchFamily="18" charset="0"/>
            </a:endParaRPr>
          </a:p>
        </p:txBody>
      </p:sp>
      <p:sp>
        <p:nvSpPr>
          <p:cNvPr id="6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7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8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B4738C01-6855-4987-A0DD-278B7647A64D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959311"/>
      </p:ext>
    </p:extLst>
  </p:cSld>
  <p:clrMapOvr>
    <a:masterClrMapping/>
  </p:clrMapOvr>
  <p:transition spd="slow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7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7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7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 descr="http://4f20lz3r4bii3yfqutfxz0o17ou.wpengine.netdna-cdn.com/wp-content/uploads/2013/11/patient-psychotherapy3-595x2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830" y="-4523"/>
            <a:ext cx="5667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Ejercicio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/>
              </a:solidFill>
            </p:spPr>
            <p:txBody>
              <a:bodyPr>
                <a:noAutofit/>
              </a:bodyPr>
              <a:lstStyle/>
              <a:p>
                <a:r>
                  <a:rPr lang="es-MX" sz="3733" dirty="0"/>
                  <a:t>Entonces </a:t>
                </a:r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𝑋</m:t>
                    </m:r>
                    <m:r>
                      <a:rPr lang="es-MX" sz="3733" i="1">
                        <a:latin typeface="Cambria Math"/>
                        <a:ea typeface="Cambria Math"/>
                      </a:rPr>
                      <m:t>~</m:t>
                    </m:r>
                    <m:r>
                      <a:rPr lang="es-MX" sz="3733" i="1">
                        <a:latin typeface="Cambria Math"/>
                        <a:ea typeface="Cambria Math"/>
                      </a:rPr>
                      <m:t>𝐵𝑒𝑟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  <a:ea typeface="Cambria Math"/>
                          </a:rPr>
                          <m:t>?</m:t>
                        </m:r>
                      </m:e>
                    </m:d>
                  </m:oMath>
                </a14:m>
                <a:r>
                  <a:rPr lang="es-MX" sz="3733" dirty="0"/>
                  <a:t>, así que su función de masa de probabilidad es</a:t>
                </a:r>
              </a:p>
              <a:p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𝑋</m:t>
                        </m:r>
                        <m:r>
                          <a:rPr lang="es-MX" sz="3733" i="1">
                            <a:latin typeface="Cambria Math"/>
                          </a:rPr>
                          <m:t>=</m:t>
                        </m:r>
                        <m:r>
                          <a:rPr lang="es-MX" sz="3733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3733" i="1">
                            <a:latin typeface="Cambria Math"/>
                          </a:rPr>
                          <m:t>?</m:t>
                        </m:r>
                      </m:e>
                      <m:sup>
                        <m:r>
                          <a:rPr lang="es-MX" sz="3733" i="1">
                            <a:latin typeface="Cambria Math"/>
                          </a:rPr>
                          <m:t>𝑥</m:t>
                        </m:r>
                      </m:sup>
                    </m:sSup>
                    <m:sSup>
                      <m:sSup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3733" i="1">
                            <a:latin typeface="Cambria Math"/>
                          </a:rPr>
                          <m:t>?</m:t>
                        </m:r>
                      </m:e>
                      <m:sup>
                        <m:r>
                          <a:rPr lang="es-MX" sz="3733" i="1">
                            <a:latin typeface="Cambria Math"/>
                          </a:rPr>
                          <m:t>1−</m:t>
                        </m:r>
                        <m:r>
                          <a:rPr lang="es-MX" sz="3733" i="1">
                            <a:latin typeface="Cambria Math"/>
                          </a:rPr>
                          <m:t>𝑥</m:t>
                        </m:r>
                      </m:sup>
                    </m:sSup>
                    <m:r>
                      <a:rPr lang="es-MX" sz="3733" i="1">
                        <a:latin typeface="Cambria Math"/>
                      </a:rPr>
                      <m:t>;</m:t>
                    </m:r>
                    <m:r>
                      <a:rPr lang="es-MX" sz="3733" i="1">
                        <a:latin typeface="Cambria Math"/>
                      </a:rPr>
                      <m:t>𝑥</m:t>
                    </m:r>
                    <m:r>
                      <a:rPr lang="es-MX" sz="3733" i="1">
                        <a:latin typeface="Cambria Math"/>
                      </a:rPr>
                      <m:t>=0,1</m:t>
                    </m:r>
                  </m:oMath>
                </a14:m>
                <a:endParaRPr lang="es-MX" sz="3733" dirty="0"/>
              </a:p>
              <a:p>
                <a:r>
                  <a:rPr lang="es-MX" sz="3733" dirty="0"/>
                  <a:t>El valor esperado de </a:t>
                </a:r>
                <a:r>
                  <a:rPr lang="es-MX" sz="3733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s-MX" sz="3733" dirty="0"/>
                  <a:t> es </a:t>
                </a:r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</m:t>
                    </m:r>
                    <m:r>
                      <a:rPr lang="es-MX" sz="3733" i="1">
                        <a:latin typeface="Cambria Math"/>
                      </a:rPr>
                      <m:t>𝑝</m:t>
                    </m:r>
                    <m:r>
                      <a:rPr lang="es-MX" sz="3733" i="1">
                        <a:latin typeface="Cambria Math"/>
                      </a:rPr>
                      <m:t>=?</m:t>
                    </m:r>
                  </m:oMath>
                </a14:m>
                <a:endParaRPr lang="es-MX" sz="3733" dirty="0"/>
              </a:p>
              <a:p>
                <a:r>
                  <a:rPr lang="es-MX" sz="3733" dirty="0"/>
                  <a:t>La varianza de </a:t>
                </a:r>
                <a:r>
                  <a:rPr lang="es-MX" sz="3733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s-MX" sz="3733" dirty="0"/>
                  <a:t> es </a:t>
                </a:r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𝑉𝑎𝑟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</m:t>
                    </m:r>
                    <m:r>
                      <a:rPr lang="es-MX" sz="3733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1−</m:t>
                        </m:r>
                        <m:r>
                          <a:rPr lang="es-MX" sz="3733" i="1">
                            <a:latin typeface="Cambria Math"/>
                          </a:rPr>
                          <m:t>𝑝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=?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?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=?</m:t>
                    </m:r>
                  </m:oMath>
                </a14:m>
                <a:endParaRPr lang="es-MX" sz="3733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963" t="-1667" r="-96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188051"/>
      </p:ext>
    </p:extLst>
  </p:cSld>
  <p:clrMapOvr>
    <a:masterClrMapping/>
  </p:clrMapOvr>
  <p:transition spd="slow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Ejercicio. Solución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s-MX" sz="3733" dirty="0" smtClean="0"/>
                  <a:t>Suponga que en determinada población un paciente cualquiera puede presentar o no presentar ansiedad</a:t>
                </a:r>
                <a:endParaRPr lang="es-MX" sz="3733" dirty="0"/>
              </a:p>
              <a:p>
                <a:r>
                  <a:rPr lang="es-MX" sz="3733" dirty="0"/>
                  <a:t>Suponga además que, históricamente, el </a:t>
                </a:r>
                <a:r>
                  <a:rPr lang="es-MX" sz="3733" dirty="0" smtClean="0"/>
                  <a:t>34% </a:t>
                </a:r>
                <a:r>
                  <a:rPr lang="es-MX" sz="3733" dirty="0"/>
                  <a:t>de los pacientes tiene dicha condición</a:t>
                </a:r>
              </a:p>
              <a:p>
                <a:r>
                  <a:rPr lang="es-MX" sz="3733" dirty="0"/>
                  <a:t>Sea X la variable aleatoria definida por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733" i="1">
                          <a:latin typeface="Cambria Math"/>
                          <a:sym typeface="Symbol"/>
                        </a:rPr>
                        <m:t>𝑋</m:t>
                      </m:r>
                      <m:r>
                        <a:rPr lang="es-MX" sz="3733" i="1">
                          <a:latin typeface="Cambria Math"/>
                          <a:sym typeface="Symbol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MX" sz="3733" i="1"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MX" sz="3733" i="1"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0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,  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𝑠𝑖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𝑛𝑜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𝑡𝑖𝑒𝑛𝑒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sz="3733" b="0" i="1" smtClean="0"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𝑎𝑛𝑠𝑖𝑒𝑑𝑎𝑑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1,   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𝑠𝑖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𝑡𝑖𝑒𝑛𝑒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 </m:t>
                                </m:r>
                                <m:r>
                                  <a:rPr lang="es-MX" sz="3733" b="0" i="1" smtClean="0"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𝑎𝑛𝑠𝑖𝑒𝑑𝑎𝑑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MX" sz="3733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22" t="-2125" r="-1222" b="-162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s-ES">
              <a:latin typeface="Times New Roman" pitchFamily="18" charset="0"/>
            </a:endParaRPr>
          </a:p>
        </p:txBody>
      </p:sp>
      <p:pic>
        <p:nvPicPr>
          <p:cNvPr id="7" name="Picture 2" descr="http://4f20lz3r4bii3yfqutfxz0o17ou.wpengine.netdna-cdn.com/wp-content/uploads/2013/11/patient-psychotherapy3-595x2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830" y="-4523"/>
            <a:ext cx="5667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75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Ejercicio. Solución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s-MX" sz="3733" dirty="0" smtClean="0"/>
                  <a:t>Entonces </a:t>
                </a:r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𝑋</m:t>
                    </m:r>
                    <m:r>
                      <a:rPr lang="es-MX" sz="3733" i="1">
                        <a:latin typeface="Cambria Math"/>
                        <a:ea typeface="Cambria Math"/>
                      </a:rPr>
                      <m:t>~</m:t>
                    </m:r>
                    <m:r>
                      <a:rPr lang="es-MX" sz="3733" i="1">
                        <a:latin typeface="Cambria Math"/>
                        <a:ea typeface="Cambria Math"/>
                      </a:rPr>
                      <m:t>𝐵𝑒𝑟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  <a:ea typeface="Cambria Math"/>
                          </a:rPr>
                          <m:t>0.</m:t>
                        </m:r>
                        <m:r>
                          <a:rPr lang="es-MX" sz="3733" b="0" i="1" smtClean="0">
                            <a:latin typeface="Cambria Math" panose="02040503050406030204" pitchFamily="18" charset="0"/>
                            <a:ea typeface="Cambria Math"/>
                          </a:rPr>
                          <m:t>34</m:t>
                        </m:r>
                      </m:e>
                    </m:d>
                  </m:oMath>
                </a14:m>
                <a:r>
                  <a:rPr lang="es-MX" sz="3733" dirty="0"/>
                  <a:t>, así que su función de masa de probabilidad 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733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MX" sz="3733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733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MX" sz="3733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3733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733" i="1">
                              <a:latin typeface="Cambria Math"/>
                            </a:rPr>
                            <m:t>𝑋</m:t>
                          </m:r>
                          <m:r>
                            <a:rPr lang="es-MX" sz="3733" i="1">
                              <a:latin typeface="Cambria Math"/>
                            </a:rPr>
                            <m:t>=</m:t>
                          </m:r>
                          <m:r>
                            <a:rPr lang="es-MX" sz="3733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s-MX" sz="3733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3733" i="1">
                              <a:latin typeface="Cambria Math"/>
                            </a:rPr>
                            <m:t>0.</m:t>
                          </m:r>
                          <m:r>
                            <a:rPr lang="es-MX" sz="3733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e>
                        <m:sup>
                          <m:r>
                            <a:rPr lang="es-MX" sz="3733" i="1">
                              <a:latin typeface="Cambria Math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s-MX" sz="373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3733" i="1">
                              <a:latin typeface="Cambria Math"/>
                            </a:rPr>
                            <m:t>0.</m:t>
                          </m:r>
                          <m:r>
                            <a:rPr lang="es-MX" sz="3733" b="0" i="1" smtClean="0">
                              <a:latin typeface="Cambria Math" panose="02040503050406030204" pitchFamily="18" charset="0"/>
                            </a:rPr>
                            <m:t>66</m:t>
                          </m:r>
                        </m:e>
                        <m:sup>
                          <m:r>
                            <a:rPr lang="es-MX" sz="3733" i="1">
                              <a:latin typeface="Cambria Math"/>
                            </a:rPr>
                            <m:t>1−</m:t>
                          </m:r>
                          <m:r>
                            <a:rPr lang="es-MX" sz="3733" i="1">
                              <a:latin typeface="Cambria Math"/>
                            </a:rPr>
                            <m:t>𝑥</m:t>
                          </m:r>
                        </m:sup>
                      </m:sSup>
                      <m:r>
                        <a:rPr lang="es-MX" sz="3733" i="1">
                          <a:latin typeface="Cambria Math"/>
                        </a:rPr>
                        <m:t>;</m:t>
                      </m:r>
                      <m:r>
                        <a:rPr lang="es-MX" sz="3733" i="1">
                          <a:latin typeface="Cambria Math"/>
                        </a:rPr>
                        <m:t>𝑥</m:t>
                      </m:r>
                      <m:r>
                        <a:rPr lang="es-MX" sz="3733" i="1">
                          <a:latin typeface="Cambria Math"/>
                        </a:rPr>
                        <m:t>=0,1</m:t>
                      </m:r>
                    </m:oMath>
                  </m:oMathPara>
                </a14:m>
                <a:endParaRPr lang="es-MX" sz="3733" dirty="0"/>
              </a:p>
              <a:p>
                <a:r>
                  <a:rPr lang="es-MX" sz="3733" dirty="0"/>
                  <a:t>El valor esperado de </a:t>
                </a:r>
                <a:r>
                  <a:rPr lang="es-MX" sz="3733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s-MX" sz="3733" dirty="0"/>
                  <a:t> es </a:t>
                </a:r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</m:t>
                    </m:r>
                    <m:r>
                      <a:rPr lang="es-MX" sz="3733" i="1">
                        <a:latin typeface="Cambria Math"/>
                      </a:rPr>
                      <m:t>𝑝</m:t>
                    </m:r>
                    <m:r>
                      <a:rPr lang="es-MX" sz="3733" i="1">
                        <a:latin typeface="Cambria Math"/>
                      </a:rPr>
                      <m:t>=0.34</m:t>
                    </m:r>
                  </m:oMath>
                </a14:m>
                <a:endParaRPr lang="es-MX" sz="3733" dirty="0"/>
              </a:p>
              <a:p>
                <a:r>
                  <a:rPr lang="es-MX" sz="3733" dirty="0"/>
                  <a:t>La varianza de </a:t>
                </a:r>
                <a:r>
                  <a:rPr lang="es-MX" sz="3733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s-MX" sz="3733" dirty="0"/>
                  <a:t> es </a:t>
                </a:r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𝑉𝑎𝑟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</m:t>
                    </m:r>
                    <m:r>
                      <a:rPr lang="es-MX" sz="3733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1−</m:t>
                        </m:r>
                        <m:r>
                          <a:rPr lang="es-MX" sz="3733" i="1">
                            <a:latin typeface="Cambria Math"/>
                          </a:rPr>
                          <m:t>𝑝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=0.</m:t>
                    </m:r>
                    <m:r>
                      <a:rPr lang="es-MX" sz="3733" b="0" i="1" smtClean="0">
                        <a:latin typeface="Cambria Math" panose="02040503050406030204" pitchFamily="18" charset="0"/>
                      </a:rPr>
                      <m:t>34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s-MX" sz="3733" i="1">
                            <a:latin typeface="Cambria Math"/>
                          </a:rPr>
                          <m:t>.</m:t>
                        </m:r>
                        <m:r>
                          <a:rPr lang="es-MX" sz="3733" b="0" i="1" smtClean="0">
                            <a:latin typeface="Cambria Math" panose="02040503050406030204" pitchFamily="18" charset="0"/>
                          </a:rPr>
                          <m:t>66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=0.</m:t>
                    </m:r>
                    <m:r>
                      <a:rPr lang="es-MX" sz="3733" b="0" i="1" smtClean="0">
                        <a:latin typeface="Cambria Math" panose="02040503050406030204" pitchFamily="18" charset="0"/>
                      </a:rPr>
                      <m:t>2244</m:t>
                    </m:r>
                  </m:oMath>
                </a14:m>
                <a:endParaRPr lang="es-MX" sz="3733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22" t="-212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s-ES">
              <a:latin typeface="Times New Roman" pitchFamily="18" charset="0"/>
            </a:endParaRPr>
          </a:p>
        </p:txBody>
      </p:sp>
      <p:pic>
        <p:nvPicPr>
          <p:cNvPr id="7" name="Picture 2" descr="http://4f20lz3r4bii3yfqutfxz0o17ou.wpengine.netdna-cdn.com/wp-content/uploads/2013/11/patient-psychotherapy3-595x2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830" y="-4523"/>
            <a:ext cx="5667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91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Número de combinaciones</a:t>
            </a:r>
            <a:endParaRPr lang="es-MX" dirty="0"/>
          </a:p>
        </p:txBody>
      </p:sp>
      <p:sp>
        <p:nvSpPr>
          <p:cNvPr id="8" name="7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37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Coeficiente binomial o número de combinaciones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3600" dirty="0" smtClean="0"/>
              <a:t>El coeficiente binomial, o número de combinaciones de </a:t>
            </a:r>
            <a:r>
              <a:rPr lang="es-MX" sz="3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MX" sz="3600" dirty="0" smtClean="0"/>
              <a:t> objetos tomados </a:t>
            </a:r>
            <a:r>
              <a:rPr lang="es-MX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s-MX" sz="3600" dirty="0" smtClean="0"/>
              <a:t> a la vez representa el número de formas en que a partir de un grupo de </a:t>
            </a:r>
            <a:r>
              <a:rPr lang="es-MX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MX" sz="3600" dirty="0" smtClean="0"/>
              <a:t> objetos se puede elegir </a:t>
            </a:r>
            <a:r>
              <a:rPr lang="es-MX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s-MX" sz="3600" dirty="0" smtClean="0"/>
              <a:t> de </a:t>
            </a:r>
            <a:r>
              <a:rPr lang="es-MX" sz="3600" dirty="0" smtClean="0"/>
              <a:t>ellos, sin importar el orden</a:t>
            </a:r>
            <a:endParaRPr lang="es-MX" sz="3600" dirty="0" smtClean="0"/>
          </a:p>
          <a:p>
            <a:r>
              <a:rPr lang="es-MX" sz="3600" dirty="0" smtClean="0"/>
              <a:t>También </a:t>
            </a:r>
            <a:r>
              <a:rPr lang="es-MX" sz="3600" dirty="0"/>
              <a:t>es equivalente a contar el número de subconjuntos de tamaño </a:t>
            </a:r>
            <a:r>
              <a:rPr lang="es-MX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s-MX" sz="3600" dirty="0"/>
              <a:t> que tiene un conjunto con </a:t>
            </a:r>
            <a:r>
              <a:rPr lang="es-MX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MX" sz="3600" dirty="0"/>
              <a:t> </a:t>
            </a:r>
            <a:r>
              <a:rPr lang="es-MX" sz="3600" dirty="0" smtClean="0"/>
              <a:t>elementos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mtClean="0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 smtClean="0">
                <a:latin typeface="Times New Roman" pitchFamily="18" charset="0"/>
              </a:rPr>
              <a:t>Distribuciones Discretas de Probabilidad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9561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Coeficiente binomial o número de combinaciones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MX" sz="4400" dirty="0" smtClean="0"/>
                  <a:t>El </a:t>
                </a:r>
                <a:r>
                  <a:rPr lang="es-MX" sz="4400" dirty="0"/>
                  <a:t>coeficiente binomial se representa por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MX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MX" sz="4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MX" sz="4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s-MX" sz="4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s-MX" sz="4400" dirty="0"/>
                  <a:t> o bien por </a:t>
                </a:r>
                <a:r>
                  <a:rPr lang="es-MX" sz="4400" i="1" baseline="-25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s-MX" sz="4400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s-MX" sz="4400" i="1" baseline="-25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endParaRPr lang="es-MX" sz="4400" dirty="0" smtClean="0"/>
              </a:p>
              <a:p>
                <a:r>
                  <a:rPr lang="es-MX" sz="4400" dirty="0" smtClean="0"/>
                  <a:t>Al número de combinaciones de </a:t>
                </a:r>
                <a:r>
                  <a:rPr lang="es-MX" sz="4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s-MX" sz="4400" dirty="0" smtClean="0"/>
                  <a:t> objetos tomados </a:t>
                </a:r>
                <a:r>
                  <a:rPr lang="es-MX" sz="4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s-MX" sz="4400" dirty="0" smtClean="0"/>
                  <a:t> a la vez,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MX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MX" sz="4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MX" sz="4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s-MX" sz="4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s-MX" sz="4400" dirty="0" smtClean="0"/>
                  <a:t>, también se le puede leer de manera corta “de </a:t>
                </a:r>
                <a:r>
                  <a:rPr lang="es-MX" sz="4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s-MX" sz="4400" dirty="0" smtClean="0"/>
                  <a:t> tomar </a:t>
                </a:r>
                <a:r>
                  <a:rPr lang="es-MX" sz="4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s-MX" sz="4400" dirty="0" smtClean="0"/>
                  <a:t>”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11" t="-2750" r="-21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mtClean="0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 smtClean="0">
                <a:latin typeface="Times New Roman" pitchFamily="18" charset="0"/>
              </a:rPr>
              <a:t>Distribuciones Discretas de Probabilidad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92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Coeficiente binomial o número de combinaciones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MX" sz="3600" dirty="0" smtClean="0"/>
                  <a:t>Para </a:t>
                </a:r>
                <a:r>
                  <a:rPr lang="es-MX" sz="33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s-MX" sz="3600" dirty="0" smtClean="0"/>
                  <a:t> y </a:t>
                </a:r>
                <a:r>
                  <a:rPr lang="es-MX" sz="33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s-MX" sz="3600" dirty="0" smtClean="0"/>
                  <a:t> dados, el valor del coeficiente binomial está dado por la expresión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MX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MX" sz="3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MX" sz="3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sz="36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mr>
                          </m:m>
                        </m:e>
                      </m:d>
                      <m:r>
                        <a:rPr lang="es-MX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MX" sz="36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s-MX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s-MX" sz="36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  <m:d>
                            <m:dPr>
                              <m:ctrlPr>
                                <a:rPr lang="es-MX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sz="3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s-MX" sz="3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MX" sz="3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es-MX" sz="36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s-MX" sz="3600" b="0" dirty="0" smtClean="0"/>
              </a:p>
              <a:p>
                <a:pPr marL="0" indent="0">
                  <a:buNone/>
                </a:pPr>
                <a:r>
                  <a:rPr lang="es-MX" sz="3600" dirty="0" smtClean="0"/>
                  <a:t>Donde </a:t>
                </a:r>
                <a14:m>
                  <m:oMath xmlns:m="http://schemas.openxmlformats.org/officeDocument/2006/math">
                    <m:r>
                      <a:rPr lang="es-MX" sz="3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MX" sz="3600" b="0" i="1" smtClean="0">
                        <a:latin typeface="Cambria Math" panose="02040503050406030204" pitchFamily="18" charset="0"/>
                      </a:rPr>
                      <m:t>!=</m:t>
                    </m:r>
                    <m:d>
                      <m:dPr>
                        <m:begChr m:val="{"/>
                        <m:endChr m:val=""/>
                        <m:ctrlPr>
                          <a:rPr lang="es-MX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MX" sz="3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s-MX" sz="3600" b="0" i="1" smtClean="0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s-MX" sz="3600" b="0" i="1" smtClean="0">
                                <a:latin typeface="Cambria Math" panose="02040503050406030204" pitchFamily="18" charset="0"/>
                              </a:rPr>
                              <m:t>𝑠𝑖</m:t>
                            </m:r>
                            <m:r>
                              <a:rPr lang="es-MX" sz="3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MX" sz="3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MX" sz="3600" b="0" i="1" smtClean="0">
                                <a:latin typeface="Cambria Math" panose="02040503050406030204" pitchFamily="18" charset="0"/>
                              </a:rPr>
                              <m:t>=0,1</m:t>
                            </m:r>
                          </m:e>
                          <m:e>
                            <m:r>
                              <a:rPr lang="es-MX" sz="3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d>
                              <m:dPr>
                                <m:ctrlPr>
                                  <a:rPr lang="es-MX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MX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s-MX" sz="36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s-MX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MX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s-MX" sz="3600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d>
                            <m:r>
                              <a:rPr lang="es-MX" sz="3600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  <m:d>
                              <m:dPr>
                                <m:ctrlPr>
                                  <a:rPr lang="es-MX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MX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s-MX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MX" sz="3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s-MX" sz="36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MX" sz="3600" b="0" i="1" smtClean="0">
                                <a:latin typeface="Cambria Math" panose="02040503050406030204" pitchFamily="18" charset="0"/>
                              </a:rPr>
                              <m:t>𝑠𝑖</m:t>
                            </m:r>
                            <m:r>
                              <a:rPr lang="es-MX" sz="3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MX" sz="3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MX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s-MX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eqArr>
                      </m:e>
                    </m:d>
                  </m:oMath>
                </a14:m>
                <a:endParaRPr lang="es-MX" sz="3600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67" t="-200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mtClean="0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 smtClean="0">
                <a:latin typeface="Times New Roman" pitchFamily="18" charset="0"/>
              </a:rPr>
              <a:t>Distribuciones Discretas de Probabilidad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53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Algunas propiedades básicas de </a:t>
            </a:r>
            <a:r>
              <a:rPr lang="es-MX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MX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s-MX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s-MX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MX" sz="4000" dirty="0" smtClean="0"/>
                  <a:t>Haciendo un poco de álgebra con los factoriales, puede verificarse que las siguientes propiedades se cumplen</a:t>
                </a:r>
              </a:p>
              <a:p>
                <a:pPr marL="742950" indent="-74295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s-MX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MX" sz="4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MX" sz="4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s-MX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s-MX" sz="4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MX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MX" sz="4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MX" sz="4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s-MX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  <m:r>
                      <a:rPr lang="es-MX" sz="4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s-MX" sz="4000" dirty="0" smtClean="0"/>
              </a:p>
              <a:p>
                <a:pPr marL="742950" indent="-74295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s-MX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MX" sz="4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MX" sz="4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s-MX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s-MX" sz="4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MX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MX" sz="4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MX" sz="4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s-MX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s-MX" sz="4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es-MX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sz="4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s-MX" sz="4000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225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mtClean="0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 smtClean="0">
                <a:latin typeface="Times New Roman" pitchFamily="18" charset="0"/>
              </a:rPr>
              <a:t>Distribuciones Discretas de Probabilidad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15142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Distribución binomial</a:t>
            </a:r>
            <a:endParaRPr lang="es-MX" dirty="0"/>
          </a:p>
        </p:txBody>
      </p:sp>
      <p:sp>
        <p:nvSpPr>
          <p:cNvPr id="8" name="7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77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Distribución Binomial</a:t>
            </a:r>
            <a:endParaRPr lang="es-ES"/>
          </a:p>
        </p:txBody>
      </p:sp>
      <p:sp>
        <p:nvSpPr>
          <p:cNvPr id="788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MX" sz="4800" dirty="0"/>
              <a:t>Consideremos el experimento de realizar </a:t>
            </a:r>
            <a:r>
              <a:rPr lang="es-MX" sz="4800" i="1" dirty="0">
                <a:latin typeface="Times New Roman" pitchFamily="18" charset="0"/>
              </a:rPr>
              <a:t>n</a:t>
            </a:r>
            <a:r>
              <a:rPr lang="es-MX" sz="4800" dirty="0"/>
              <a:t> ensayos </a:t>
            </a:r>
            <a:r>
              <a:rPr lang="es-MX" sz="4800" dirty="0" err="1"/>
              <a:t>Bernoulli</a:t>
            </a:r>
            <a:r>
              <a:rPr lang="es-MX" sz="4800" dirty="0"/>
              <a:t> independientes</a:t>
            </a:r>
          </a:p>
          <a:p>
            <a:r>
              <a:rPr lang="es-MX" sz="4800" dirty="0"/>
              <a:t>La probabilidad de éxito, </a:t>
            </a:r>
            <a:r>
              <a:rPr lang="es-MX" sz="4800" i="1" dirty="0">
                <a:latin typeface="Times New Roman" pitchFamily="18" charset="0"/>
              </a:rPr>
              <a:t>p</a:t>
            </a:r>
            <a:r>
              <a:rPr lang="es-MX" sz="4800" dirty="0"/>
              <a:t>, se mantiene constante a lo largo de los ensayos</a:t>
            </a:r>
          </a:p>
          <a:p>
            <a:r>
              <a:rPr lang="es-MX" sz="4800" dirty="0"/>
              <a:t>La variable de interés es </a:t>
            </a:r>
            <a:r>
              <a:rPr lang="es-MX" sz="4800" i="1" dirty="0">
                <a:latin typeface="Times New Roman" pitchFamily="18" charset="0"/>
              </a:rPr>
              <a:t>X</a:t>
            </a:r>
            <a:r>
              <a:rPr lang="es-MX" sz="4800" dirty="0"/>
              <a:t>, el número de éxitos en los </a:t>
            </a:r>
            <a:r>
              <a:rPr lang="es-MX" sz="4800" i="1" dirty="0">
                <a:latin typeface="Times New Roman" pitchFamily="18" charset="0"/>
              </a:rPr>
              <a:t>n</a:t>
            </a:r>
            <a:r>
              <a:rPr lang="es-MX" sz="4800" dirty="0"/>
              <a:t> ensayos</a:t>
            </a:r>
          </a:p>
        </p:txBody>
      </p:sp>
      <p:sp>
        <p:nvSpPr>
          <p:cNvPr id="7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8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9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E5DD4AD4-BEC9-4FA7-BCCE-1CB9A7963180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48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8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Distribución Bernoulli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5867" dirty="0"/>
              <a:t>Definamos la variable aleatoria </a:t>
            </a:r>
            <a:r>
              <a:rPr lang="es-ES" sz="5867" i="1" dirty="0">
                <a:latin typeface="Times New Roman" pitchFamily="18" charset="0"/>
              </a:rPr>
              <a:t>X</a:t>
            </a:r>
            <a:r>
              <a:rPr lang="es-ES" sz="5867" dirty="0"/>
              <a:t> del siguiente modo:</a:t>
            </a:r>
          </a:p>
          <a:p>
            <a:r>
              <a:rPr lang="es-ES" sz="5867" i="1" dirty="0">
                <a:latin typeface="Times New Roman" pitchFamily="18" charset="0"/>
              </a:rPr>
              <a:t>X</a:t>
            </a:r>
            <a:r>
              <a:rPr lang="es-ES" sz="5867" dirty="0"/>
              <a:t> = 0 si ocurre </a:t>
            </a:r>
            <a:r>
              <a:rPr lang="es-ES" sz="5867" i="1" dirty="0">
                <a:latin typeface="Times New Roman" pitchFamily="18" charset="0"/>
              </a:rPr>
              <a:t>F=E’ </a:t>
            </a:r>
            <a:r>
              <a:rPr lang="es-ES" sz="5867" dirty="0"/>
              <a:t>y</a:t>
            </a:r>
            <a:endParaRPr lang="es-ES" sz="5867" i="1" dirty="0">
              <a:latin typeface="Times New Roman" pitchFamily="18" charset="0"/>
            </a:endParaRPr>
          </a:p>
          <a:p>
            <a:r>
              <a:rPr lang="es-ES" sz="5867" i="1" dirty="0">
                <a:latin typeface="Times New Roman" pitchFamily="18" charset="0"/>
              </a:rPr>
              <a:t>X</a:t>
            </a:r>
            <a:r>
              <a:rPr lang="es-ES" sz="5867" dirty="0"/>
              <a:t> = 1 si ocurre </a:t>
            </a:r>
            <a:r>
              <a:rPr lang="es-ES" sz="5867" i="1" dirty="0">
                <a:latin typeface="Times New Roman" pitchFamily="18" charset="0"/>
              </a:rPr>
              <a:t>E</a:t>
            </a:r>
            <a:endParaRPr lang="es-ES" sz="5867" dirty="0"/>
          </a:p>
        </p:txBody>
      </p:sp>
      <p:sp>
        <p:nvSpPr>
          <p:cNvPr id="6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7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8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B4738C01-6855-4987-A0DD-278B7647A64D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998803"/>
      </p:ext>
    </p:extLst>
  </p:cSld>
  <p:clrMapOvr>
    <a:masterClrMapping/>
  </p:clrMapOvr>
  <p:transition spd="slow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7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7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Ejemplo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MX" dirty="0" smtClean="0"/>
              <a:t>Por ejemplo, considere el experimento de lanzar una moneda y ver la cara que queda hacia arriba</a:t>
            </a:r>
          </a:p>
          <a:p>
            <a:r>
              <a:rPr lang="es-MX" dirty="0" smtClean="0"/>
              <a:t>Le llamaremos éxito al evento de que caiga “Águila”, por lo cual </a:t>
            </a:r>
            <a:r>
              <a:rPr lang="es-MX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s-MX" dirty="0" smtClean="0"/>
              <a:t> = 0.5</a:t>
            </a:r>
          </a:p>
          <a:p>
            <a:r>
              <a:rPr lang="es-MX" dirty="0" smtClean="0"/>
              <a:t>Se lanzan 10 monedas de manera independiente, o bien lanza la misma moneda 10 veces, por tanto </a:t>
            </a:r>
            <a:r>
              <a:rPr lang="es-MX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MX" dirty="0" smtClean="0"/>
              <a:t> = 10</a:t>
            </a:r>
          </a:p>
          <a:p>
            <a:r>
              <a:rPr lang="es-MX" dirty="0" smtClean="0"/>
              <a:t>Definimos la variable </a:t>
            </a:r>
            <a:r>
              <a:rPr lang="es-MX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MX" dirty="0" smtClean="0"/>
              <a:t> que cuenta el número de veces que cayó “Águila”</a:t>
            </a:r>
          </a:p>
          <a:p>
            <a:r>
              <a:rPr lang="es-MX" dirty="0" smtClean="0"/>
              <a:t>Notamos que los valores que </a:t>
            </a:r>
            <a:r>
              <a:rPr lang="es-MX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MX" dirty="0"/>
              <a:t> </a:t>
            </a:r>
            <a:r>
              <a:rPr lang="es-MX" dirty="0" smtClean="0"/>
              <a:t>puede tomar son </a:t>
            </a:r>
            <a:r>
              <a:rPr lang="es-MX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MX" dirty="0"/>
              <a:t> </a:t>
            </a:r>
            <a:r>
              <a:rPr lang="es-MX" dirty="0" smtClean="0"/>
              <a:t>= 0, 1, 2, 3, 4, 5, 6, 7, 8, 9, 10 </a:t>
            </a:r>
            <a:endParaRPr lang="es-MX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dirty="0" smtClean="0">
                <a:latin typeface="Times New Roman" pitchFamily="18" charset="0"/>
              </a:rPr>
              <a:t>v2.5:1016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 smtClean="0">
                <a:latin typeface="Times New Roman" pitchFamily="18" charset="0"/>
              </a:rPr>
              <a:t>Distribuciones Discretas de Probabilidad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9108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Distribución Binomial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851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s-MX" sz="4000" dirty="0"/>
                  <a:t>Entonces, la variable </a:t>
                </a:r>
                <a:r>
                  <a:rPr lang="es-MX" sz="4000" i="1" dirty="0">
                    <a:latin typeface="Times New Roman" pitchFamily="18" charset="0"/>
                  </a:rPr>
                  <a:t>X</a:t>
                </a:r>
                <a:r>
                  <a:rPr lang="es-MX" sz="4000" dirty="0"/>
                  <a:t> </a:t>
                </a:r>
                <a:r>
                  <a:rPr lang="es-MX" sz="4000" dirty="0" smtClean="0"/>
                  <a:t>que cuenta el número </a:t>
                </a:r>
                <a:r>
                  <a:rPr lang="es-MX" sz="4000" i="1" dirty="0">
                    <a:latin typeface="Times New Roman" pitchFamily="18" charset="0"/>
                  </a:rPr>
                  <a:t>x</a:t>
                </a:r>
                <a:r>
                  <a:rPr lang="es-MX" sz="4000" dirty="0" smtClean="0"/>
                  <a:t> de éxitos ocurridos en </a:t>
                </a:r>
                <a:r>
                  <a:rPr lang="es-MX" sz="4000" i="1" dirty="0">
                    <a:latin typeface="Times New Roman" pitchFamily="18" charset="0"/>
                  </a:rPr>
                  <a:t>n</a:t>
                </a:r>
                <a:r>
                  <a:rPr lang="es-MX" sz="4000" dirty="0" smtClean="0"/>
                  <a:t> ensayos Bernoulli, se </a:t>
                </a:r>
                <a:r>
                  <a:rPr lang="es-MX" sz="4000" dirty="0"/>
                  <a:t>distribuye </a:t>
                </a:r>
                <a:r>
                  <a:rPr lang="es-MX" sz="4000" dirty="0">
                    <a:solidFill>
                      <a:srgbClr val="FF0000"/>
                    </a:solidFill>
                  </a:rPr>
                  <a:t>binomial</a:t>
                </a:r>
                <a:r>
                  <a:rPr lang="es-MX" sz="4000" dirty="0"/>
                  <a:t> con parámetros </a:t>
                </a:r>
                <a:r>
                  <a:rPr lang="es-MX" sz="4000" i="1" dirty="0">
                    <a:latin typeface="Times New Roman" pitchFamily="18" charset="0"/>
                  </a:rPr>
                  <a:t>n</a:t>
                </a:r>
                <a:r>
                  <a:rPr lang="es-MX" sz="4000" dirty="0"/>
                  <a:t> y </a:t>
                </a:r>
                <a:r>
                  <a:rPr lang="es-MX" sz="4000" i="1" dirty="0">
                    <a:latin typeface="Times New Roman" pitchFamily="18" charset="0"/>
                  </a:rPr>
                  <a:t>p,</a:t>
                </a:r>
                <a:r>
                  <a:rPr lang="es-MX" sz="4000" dirty="0">
                    <a:latin typeface="Times New Roman" pitchFamily="18" charset="0"/>
                  </a:rPr>
                  <a:t> </a:t>
                </a:r>
                <a:r>
                  <a:rPr lang="es-MX" sz="4000" dirty="0"/>
                  <a:t>lo cual representamos con </a:t>
                </a:r>
                <a14:m>
                  <m:oMath xmlns:m="http://schemas.openxmlformats.org/officeDocument/2006/math">
                    <m:r>
                      <a:rPr lang="es-MX" sz="4000" i="1">
                        <a:latin typeface="Cambria Math"/>
                      </a:rPr>
                      <m:t>𝑋</m:t>
                    </m:r>
                    <m:r>
                      <a:rPr lang="es-MX" sz="4000" i="1">
                        <a:latin typeface="Cambria Math"/>
                        <a:ea typeface="Cambria Math"/>
                      </a:rPr>
                      <m:t>~</m:t>
                    </m:r>
                    <m:r>
                      <a:rPr lang="es-MX" sz="4000" i="1">
                        <a:latin typeface="Cambria Math"/>
                        <a:ea typeface="Cambria Math"/>
                      </a:rPr>
                      <m:t>𝐵𝑖𝑛𝑜𝑚𝑖𝑎𝑙</m:t>
                    </m:r>
                    <m:d>
                      <m:dPr>
                        <m:ctrlPr>
                          <a:rPr lang="es-MX" sz="4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s-MX" sz="4000" i="1">
                            <a:latin typeface="Cambria Math"/>
                            <a:ea typeface="Cambria Math"/>
                          </a:rPr>
                          <m:t>𝑛</m:t>
                        </m:r>
                        <m:r>
                          <a:rPr lang="es-MX" sz="4000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s-MX" sz="4000" i="1">
                            <a:latin typeface="Cambria Math"/>
                            <a:ea typeface="Cambria Math"/>
                          </a:rPr>
                          <m:t>𝑝</m:t>
                        </m:r>
                      </m:e>
                    </m:d>
                  </m:oMath>
                </a14:m>
                <a:endParaRPr lang="es-MX" sz="4000" dirty="0"/>
              </a:p>
              <a:p>
                <a:r>
                  <a:rPr lang="es-MX" sz="4000" dirty="0"/>
                  <a:t>La </a:t>
                </a:r>
                <a:r>
                  <a:rPr lang="es-MX" sz="4000" dirty="0" err="1"/>
                  <a:t>fmp</a:t>
                </a:r>
                <a:r>
                  <a:rPr lang="es-MX" sz="4000" dirty="0"/>
                  <a:t> de </a:t>
                </a:r>
                <a:r>
                  <a:rPr lang="es-MX" sz="4000" i="1" dirty="0">
                    <a:latin typeface="Times New Roman" pitchFamily="18" charset="0"/>
                  </a:rPr>
                  <a:t>X</a:t>
                </a:r>
                <a:r>
                  <a:rPr lang="es-MX" sz="4000" dirty="0"/>
                  <a:t> 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000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s-MX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40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s-MX" sz="40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s-MX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MX" sz="4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MX" sz="4000" i="1">
                                    <a:latin typeface="Cambria Math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sz="4000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s-MX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4000" i="1">
                              <a:latin typeface="Cambria Math"/>
                            </a:rPr>
                            <m:t>𝑝</m:t>
                          </m:r>
                        </m:e>
                        <m:sup>
                          <m:r>
                            <a:rPr lang="es-MX" sz="4000" i="1">
                              <a:latin typeface="Cambria Math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s-MX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MX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sz="4000" i="1">
                                  <a:latin typeface="Cambria Math"/>
                                </a:rPr>
                                <m:t>1−</m:t>
                              </m:r>
                              <m:r>
                                <a:rPr lang="es-MX" sz="4000" i="1">
                                  <a:latin typeface="Cambria Math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s-MX" sz="4000" i="1">
                              <a:latin typeface="Cambria Math"/>
                            </a:rPr>
                            <m:t>𝑛</m:t>
                          </m:r>
                          <m:r>
                            <a:rPr lang="es-MX" sz="4000" i="1">
                              <a:latin typeface="Cambria Math"/>
                            </a:rPr>
                            <m:t>−</m:t>
                          </m:r>
                          <m:r>
                            <a:rPr lang="es-MX" sz="4000" i="1">
                              <a:latin typeface="Cambria Math"/>
                            </a:rPr>
                            <m:t>𝑥</m:t>
                          </m:r>
                        </m:sup>
                      </m:sSup>
                      <m:r>
                        <a:rPr lang="es-MX" sz="4000" i="1">
                          <a:latin typeface="Cambria Math"/>
                        </a:rPr>
                        <m:t>;  </m:t>
                      </m:r>
                    </m:oMath>
                  </m:oMathPara>
                </a14:m>
                <a:endParaRPr lang="es-MX" sz="400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000" i="1">
                          <a:latin typeface="Cambria Math"/>
                        </a:rPr>
                        <m:t>𝑥</m:t>
                      </m:r>
                      <m:r>
                        <a:rPr lang="es-MX" sz="4000" i="1">
                          <a:latin typeface="Cambria Math"/>
                        </a:rPr>
                        <m:t>=0,1,2,…,</m:t>
                      </m:r>
                      <m:r>
                        <a:rPr lang="es-MX" sz="40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s-MX" sz="4000" dirty="0"/>
              </a:p>
            </p:txBody>
          </p:sp>
        </mc:Choice>
        <mc:Fallback>
          <p:sp>
            <p:nvSpPr>
              <p:cNvPr id="788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89" t="-2250" r="-183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8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9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E5DD4AD4-BEC9-4FA7-BCCE-1CB9A7963180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020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8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8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1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Distribución Binomial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851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MX" sz="4800" dirty="0"/>
                  <a:t>Se puede ver que si </a:t>
                </a:r>
                <a14:m>
                  <m:oMath xmlns:m="http://schemas.openxmlformats.org/officeDocument/2006/math">
                    <m:r>
                      <a:rPr lang="es-MX" sz="4800" i="1">
                        <a:latin typeface="Cambria Math"/>
                      </a:rPr>
                      <m:t>𝑋</m:t>
                    </m:r>
                    <m:r>
                      <a:rPr lang="es-MX" sz="4800" i="1">
                        <a:latin typeface="Cambria Math"/>
                        <a:ea typeface="Cambria Math"/>
                      </a:rPr>
                      <m:t>~</m:t>
                    </m:r>
                    <m:r>
                      <a:rPr lang="es-MX" sz="4800" i="1">
                        <a:latin typeface="Cambria Math"/>
                        <a:ea typeface="Cambria Math"/>
                      </a:rPr>
                      <m:t>𝐵𝑖𝑛𝑜𝑚𝑖𝑎𝑙</m:t>
                    </m:r>
                    <m:d>
                      <m:dPr>
                        <m:ctrlPr>
                          <a:rPr lang="es-MX" sz="48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s-MX" sz="4800" i="1">
                            <a:latin typeface="Cambria Math"/>
                            <a:ea typeface="Cambria Math"/>
                          </a:rPr>
                          <m:t>𝑛</m:t>
                        </m:r>
                        <m:r>
                          <a:rPr lang="es-MX" sz="4800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s-MX" sz="4800" i="1">
                            <a:latin typeface="Cambria Math"/>
                            <a:ea typeface="Cambria Math"/>
                          </a:rPr>
                          <m:t>𝑝</m:t>
                        </m:r>
                      </m:e>
                    </m:d>
                  </m:oMath>
                </a14:m>
                <a:r>
                  <a:rPr lang="es-MX" sz="4800" dirty="0"/>
                  <a:t> su valor esperado está dado por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800" i="1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s-MX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4800" i="1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s-MX" sz="4800" i="1">
                          <a:latin typeface="Cambria Math"/>
                        </a:rPr>
                        <m:t>=</m:t>
                      </m:r>
                      <m:r>
                        <a:rPr lang="es-MX" sz="4800" i="1">
                          <a:latin typeface="Cambria Math"/>
                        </a:rPr>
                        <m:t>𝑛𝑝</m:t>
                      </m:r>
                    </m:oMath>
                  </m:oMathPara>
                </a14:m>
                <a:endParaRPr lang="es-ES" sz="4800" dirty="0"/>
              </a:p>
              <a:p>
                <a:r>
                  <a:rPr lang="es-ES" sz="4800" dirty="0"/>
                  <a:t>su varianza por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800" i="1">
                          <a:latin typeface="Cambria Math"/>
                        </a:rPr>
                        <m:t>𝑉𝑎𝑟</m:t>
                      </m:r>
                      <m:d>
                        <m:dPr>
                          <m:ctrlPr>
                            <a:rPr lang="es-MX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4800" i="1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s-MX" sz="4800" i="1">
                          <a:latin typeface="Cambria Math"/>
                        </a:rPr>
                        <m:t>=</m:t>
                      </m:r>
                      <m:r>
                        <a:rPr lang="es-MX" sz="4800" i="1">
                          <a:latin typeface="Cambria Math"/>
                        </a:rPr>
                        <m:t>𝑛𝑝</m:t>
                      </m:r>
                      <m:d>
                        <m:dPr>
                          <m:ctrlPr>
                            <a:rPr lang="es-MX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4800" i="1">
                              <a:latin typeface="Cambria Math"/>
                            </a:rPr>
                            <m:t>1−</m:t>
                          </m:r>
                          <m:r>
                            <a:rPr lang="es-MX" sz="4800" i="1">
                              <a:latin typeface="Cambria Math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s-ES" sz="4800" dirty="0"/>
              </a:p>
            </p:txBody>
          </p:sp>
        </mc:Choice>
        <mc:Fallback xmlns="">
          <p:sp>
            <p:nvSpPr>
              <p:cNvPr id="788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833" t="-300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8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9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E5DD4AD4-BEC9-4FA7-BCCE-1CB9A7963180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13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80" name="Picture 4" descr="http://burrencourses.com/wp-content/uploads/2013/08/multiple-choice-tes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85"/>
          <a:stretch/>
        </p:blipFill>
        <p:spPr bwMode="auto">
          <a:xfrm>
            <a:off x="6683421" y="1"/>
            <a:ext cx="5494867" cy="252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Ejemplo</a:t>
            </a:r>
            <a:endParaRPr lang="es-MX" dirty="0"/>
          </a:p>
        </p:txBody>
      </p:sp>
      <p:sp>
        <p:nvSpPr>
          <p:cNvPr id="9" name="8 Marcador de contenido"/>
          <p:cNvSpPr>
            <a:spLocks noGrp="1"/>
          </p:cNvSpPr>
          <p:nvPr>
            <p:ph idx="1"/>
          </p:nvPr>
        </p:nvSpPr>
        <p:spPr>
          <a:solidFill>
            <a:schemeClr val="bg1">
              <a:alpha val="80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lang="es-MX" dirty="0" smtClean="0"/>
              <a:t>Suponga que un examen de opción múltiple de Estadística consta de 3 preguntas</a:t>
            </a:r>
          </a:p>
          <a:p>
            <a:r>
              <a:rPr lang="es-MX" dirty="0" smtClean="0"/>
              <a:t>Cada pregunta tiene cuatro respuestas posibles de las cuales solamente una es correcta</a:t>
            </a:r>
          </a:p>
          <a:p>
            <a:r>
              <a:rPr lang="es-MX" dirty="0" smtClean="0"/>
              <a:t>Suponga que un alumno responde todas las preguntas al azar</a:t>
            </a:r>
          </a:p>
          <a:p>
            <a:pPr marL="609585" indent="-609585">
              <a:buFont typeface="+mj-lt"/>
              <a:buAutoNum type="alphaLcParenR"/>
            </a:pPr>
            <a:r>
              <a:rPr lang="es-MX" dirty="0" smtClean="0"/>
              <a:t>Obtenga la </a:t>
            </a:r>
            <a:r>
              <a:rPr lang="es-MX" dirty="0" err="1" smtClean="0"/>
              <a:t>fmp</a:t>
            </a:r>
            <a:r>
              <a:rPr lang="es-MX" dirty="0" smtClean="0"/>
              <a:t> de </a:t>
            </a:r>
            <a:r>
              <a:rPr lang="es-MX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MX" dirty="0" smtClean="0"/>
              <a:t> = Número de respuestas correctas</a:t>
            </a:r>
          </a:p>
          <a:p>
            <a:pPr marL="609585" indent="-609585">
              <a:buFont typeface="+mj-lt"/>
              <a:buAutoNum type="alphaLcParenR"/>
            </a:pPr>
            <a:r>
              <a:rPr lang="es-MX" dirty="0" smtClean="0"/>
              <a:t>Calcule P(</a:t>
            </a:r>
            <a:r>
              <a:rPr lang="es-MX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MX" dirty="0" smtClean="0"/>
              <a:t> = 0) </a:t>
            </a:r>
            <a:r>
              <a:rPr lang="es-MX" dirty="0" smtClean="0">
                <a:solidFill>
                  <a:srgbClr val="FF0000"/>
                </a:solidFill>
              </a:rPr>
              <a:t>R = 0.4219</a:t>
            </a:r>
          </a:p>
          <a:p>
            <a:pPr marL="609585" indent="-609585">
              <a:buFont typeface="+mj-lt"/>
              <a:buAutoNum type="alphaLcParenR"/>
            </a:pPr>
            <a:r>
              <a:rPr lang="es-MX" dirty="0" smtClean="0"/>
              <a:t>Calcule P(</a:t>
            </a:r>
            <a:r>
              <a:rPr lang="es-MX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MX" dirty="0" smtClean="0"/>
              <a:t> &gt; 0) </a:t>
            </a:r>
            <a:r>
              <a:rPr lang="es-MX" dirty="0">
                <a:solidFill>
                  <a:srgbClr val="FF0000"/>
                </a:solidFill>
              </a:rPr>
              <a:t>R = </a:t>
            </a:r>
            <a:r>
              <a:rPr lang="es-MX" dirty="0" smtClean="0">
                <a:solidFill>
                  <a:srgbClr val="FF0000"/>
                </a:solidFill>
              </a:rPr>
              <a:t>0.5781</a:t>
            </a:r>
            <a:endParaRPr lang="es-MX" dirty="0" smtClean="0"/>
          </a:p>
          <a:p>
            <a:pPr marL="609585" indent="-609585">
              <a:buFont typeface="+mj-lt"/>
              <a:buAutoNum type="alphaLcParenR"/>
            </a:pPr>
            <a:r>
              <a:rPr lang="es-MX" dirty="0" smtClean="0"/>
              <a:t>Calcule el número esperado de respuestas correctas que obtendrá </a:t>
            </a:r>
            <a:r>
              <a:rPr lang="es-MX" dirty="0" smtClean="0">
                <a:solidFill>
                  <a:srgbClr val="FF0000"/>
                </a:solidFill>
              </a:rPr>
              <a:t>R = 0.75. En promedio no acertará a una respuesta siquiera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94C03584-A8C1-4821-B8CF-C0903AD7327A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093509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80" name="Picture 4" descr="http://burrencourses.com/wp-content/uploads/2013/08/multiple-choice-tes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85"/>
          <a:stretch/>
        </p:blipFill>
        <p:spPr bwMode="auto">
          <a:xfrm>
            <a:off x="6683421" y="1"/>
            <a:ext cx="5494867" cy="252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Ejemplo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8 Marcador de contenido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>
                  <a:alpha val="80000"/>
                </a:schemeClr>
              </a:solidFill>
            </p:spPr>
            <p:txBody>
              <a:bodyPr>
                <a:normAutofit/>
              </a:bodyPr>
              <a:lstStyle/>
              <a:p>
                <a:pPr marL="609585" indent="-609585">
                  <a:buFont typeface="+mj-lt"/>
                  <a:buAutoNum type="alphaLcParenR"/>
                </a:pPr>
                <a:r>
                  <a:rPr lang="es-MX" dirty="0" smtClean="0"/>
                  <a:t>Obtenga la </a:t>
                </a:r>
                <a:r>
                  <a:rPr lang="es-MX" dirty="0" err="1" smtClean="0"/>
                  <a:t>fmp</a:t>
                </a:r>
                <a:r>
                  <a:rPr lang="es-MX" dirty="0" smtClean="0"/>
                  <a:t> de </a:t>
                </a:r>
                <a:r>
                  <a:rPr lang="es-MX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s-MX" dirty="0" smtClean="0"/>
                  <a:t> = Número de respuestas correctas</a:t>
                </a:r>
                <a:br>
                  <a:rPr lang="es-MX" dirty="0" smtClean="0"/>
                </a:br>
                <a:r>
                  <a:rPr lang="es-MX" dirty="0" smtClean="0"/>
                  <a:t>La expresión general para la fmp Binomial con parámetros </a:t>
                </a:r>
                <a:r>
                  <a:rPr lang="es-MX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s-MX" dirty="0" smtClean="0"/>
                  <a:t> y </a:t>
                </a:r>
                <a:r>
                  <a:rPr lang="es-MX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s-MX" dirty="0" smtClean="0"/>
                  <a:t> es</a:t>
                </a:r>
                <a:br>
                  <a:rPr lang="es-MX" dirty="0" smtClean="0"/>
                </a:b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MX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MX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sSup>
                      <m:sSup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MX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s-MX" b="0" i="1" smtClean="0">
                        <a:latin typeface="Cambria Math" panose="02040503050406030204" pitchFamily="18" charset="0"/>
                      </a:rPr>
                      <m:t>;  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=0,1,…,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s-MX" dirty="0" smtClean="0"/>
              </a:p>
              <a:p>
                <a:pPr marL="0" indent="0">
                  <a:buNone/>
                </a:pPr>
                <a:r>
                  <a:rPr lang="es-MX" dirty="0" smtClean="0"/>
                  <a:t>Entonces sustituyendo los valores de </a:t>
                </a:r>
                <a:r>
                  <a:rPr lang="es-MX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s-MX" dirty="0" smtClean="0"/>
                  <a:t> = 3 y </a:t>
                </a:r>
                <a:r>
                  <a:rPr lang="es-MX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s-MX" dirty="0" smtClean="0"/>
                  <a:t> = 0.25, tenemos que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MX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s-MX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0.25</m:t>
                          </m:r>
                        </m:e>
                        <m:sup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0.75</m:t>
                          </m:r>
                        </m:e>
                        <m:sup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s-MX" i="1">
                          <a:latin typeface="Cambria Math" panose="02040503050406030204" pitchFamily="18" charset="0"/>
                        </a:rPr>
                        <m:t>;  </m:t>
                      </m:r>
                      <m:r>
                        <a:rPr lang="es-MX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MX" i="1">
                          <a:latin typeface="Cambria Math" panose="02040503050406030204" pitchFamily="18" charset="0"/>
                        </a:rPr>
                        <m:t>=0,1,2,3</m:t>
                      </m:r>
                    </m:oMath>
                  </m:oMathPara>
                </a14:m>
                <a:endParaRPr lang="es-MX" dirty="0" smtClean="0"/>
              </a:p>
            </p:txBody>
          </p:sp>
        </mc:Choice>
        <mc:Fallback xmlns="">
          <p:sp>
            <p:nvSpPr>
              <p:cNvPr id="9" name="8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89" t="-1750" r="-27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94C03584-A8C1-4821-B8CF-C0903AD7327A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464397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80" name="Picture 4" descr="http://burrencourses.com/wp-content/uploads/2013/08/multiple-choice-tes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85"/>
          <a:stretch/>
        </p:blipFill>
        <p:spPr bwMode="auto">
          <a:xfrm>
            <a:off x="6683421" y="1"/>
            <a:ext cx="5494867" cy="252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Ejemplo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8 Marcador de contenido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>
                  <a:alpha val="80000"/>
                </a:schemeClr>
              </a:solidFill>
            </p:spPr>
            <p:txBody>
              <a:bodyPr>
                <a:normAutofit/>
              </a:bodyPr>
              <a:lstStyle/>
              <a:p>
                <a:pPr marL="609585" indent="-609585">
                  <a:buFont typeface="+mj-lt"/>
                  <a:buAutoNum type="alphaLcParenR" startAt="2"/>
                </a:pPr>
                <a:r>
                  <a:rPr lang="es-MX" sz="3600" dirty="0" smtClean="0"/>
                  <a:t>Calcule P(</a:t>
                </a:r>
                <a:r>
                  <a:rPr lang="es-MX" sz="3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s-MX" sz="3600" dirty="0" smtClean="0"/>
                  <a:t> = 0) </a:t>
                </a:r>
                <a:r>
                  <a:rPr lang="es-MX" sz="3600" dirty="0" smtClean="0">
                    <a:solidFill>
                      <a:srgbClr val="FF0000"/>
                    </a:solidFill>
                  </a:rPr>
                  <a:t>R = 0.4219</a:t>
                </a:r>
              </a:p>
              <a:p>
                <a:pPr marL="0" indent="0">
                  <a:buNone/>
                </a:pPr>
                <a:r>
                  <a:rPr lang="es-MX" sz="3600" dirty="0"/>
                  <a:t>Como </a:t>
                </a:r>
                <a14:m>
                  <m:oMath xmlns:m="http://schemas.openxmlformats.org/officeDocument/2006/math">
                    <m:r>
                      <a:rPr lang="es-MX" sz="3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MX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MX" sz="3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MX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MX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s-MX" sz="3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s-MX" sz="3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s-MX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3600" i="1">
                            <a:latin typeface="Cambria Math" panose="02040503050406030204" pitchFamily="18" charset="0"/>
                          </a:rPr>
                          <m:t>0.25</m:t>
                        </m:r>
                      </m:e>
                      <m:sup>
                        <m:r>
                          <a:rPr lang="es-MX" sz="36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sSup>
                      <m:sSupPr>
                        <m:ctrlPr>
                          <a:rPr lang="es-MX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3600" i="1">
                            <a:latin typeface="Cambria Math" panose="02040503050406030204" pitchFamily="18" charset="0"/>
                          </a:rPr>
                          <m:t>0.75</m:t>
                        </m:r>
                      </m:e>
                      <m:sup>
                        <m:r>
                          <a:rPr lang="es-MX" sz="3600" i="1">
                            <a:latin typeface="Cambria Math" panose="02040503050406030204" pitchFamily="18" charset="0"/>
                          </a:rPr>
                          <m:t>3−</m:t>
                        </m:r>
                        <m:r>
                          <a:rPr lang="es-MX" sz="36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s-MX" sz="3600" i="1">
                        <a:latin typeface="Cambria Math" panose="02040503050406030204" pitchFamily="18" charset="0"/>
                      </a:rPr>
                      <m:t>;  </m:t>
                    </m:r>
                    <m:r>
                      <a:rPr lang="es-MX" sz="3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MX" sz="3600" i="1">
                        <a:latin typeface="Cambria Math" panose="02040503050406030204" pitchFamily="18" charset="0"/>
                      </a:rPr>
                      <m:t>=0,1,2,3</m:t>
                    </m:r>
                  </m:oMath>
                </a14:m>
                <a:r>
                  <a:rPr lang="es-MX" sz="3600" dirty="0"/>
                  <a:t>, entonces </a:t>
                </a:r>
                <a14:m>
                  <m:oMath xmlns:m="http://schemas.openxmlformats.org/officeDocument/2006/math">
                    <m:r>
                      <a:rPr lang="es-MX" sz="3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MX" sz="3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MX" sz="3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MX" sz="3600" b="0" i="1" smtClean="0">
                        <a:latin typeface="Cambria Math" panose="02040503050406030204" pitchFamily="18" charset="0"/>
                      </a:rPr>
                      <m:t>=0)=</m:t>
                    </m:r>
                    <m:r>
                      <a:rPr lang="es-MX" sz="3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MX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6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MX" sz="3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MX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MX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s-MX" sz="3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s-MX" sz="3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s-MX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3600" i="1">
                            <a:latin typeface="Cambria Math" panose="02040503050406030204" pitchFamily="18" charset="0"/>
                          </a:rPr>
                          <m:t>0.25</m:t>
                        </m:r>
                      </m:e>
                      <m:sup>
                        <m:r>
                          <a:rPr lang="es-MX" sz="36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sSup>
                      <m:sSupPr>
                        <m:ctrlPr>
                          <a:rPr lang="es-MX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3600" i="1">
                            <a:latin typeface="Cambria Math" panose="02040503050406030204" pitchFamily="18" charset="0"/>
                          </a:rPr>
                          <m:t>0.75</m:t>
                        </m:r>
                      </m:e>
                      <m:sup>
                        <m:r>
                          <a:rPr lang="es-MX" sz="3600" i="1">
                            <a:latin typeface="Cambria Math" panose="02040503050406030204" pitchFamily="18" charset="0"/>
                          </a:rPr>
                          <m:t>3−0</m:t>
                        </m:r>
                      </m:sup>
                    </m:sSup>
                    <m:r>
                      <a:rPr lang="es-MX" sz="3600" i="1">
                        <a:latin typeface="Cambria Math" panose="02040503050406030204" pitchFamily="18" charset="0"/>
                      </a:rPr>
                      <m:t>=1×1×</m:t>
                    </m:r>
                    <m:sSup>
                      <m:sSupPr>
                        <m:ctrlPr>
                          <a:rPr lang="es-MX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3600" i="1">
                            <a:latin typeface="Cambria Math" panose="02040503050406030204" pitchFamily="18" charset="0"/>
                          </a:rPr>
                          <m:t>0.75</m:t>
                        </m:r>
                      </m:e>
                      <m:sup>
                        <m:r>
                          <a:rPr lang="es-MX" sz="36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MX" sz="3600" i="1">
                        <a:latin typeface="Cambria Math" panose="02040503050406030204" pitchFamily="18" charset="0"/>
                      </a:rPr>
                      <m:t>=0.4219</m:t>
                    </m:r>
                  </m:oMath>
                </a14:m>
                <a:endParaRPr lang="es-MX" sz="3600" dirty="0"/>
              </a:p>
              <a:p>
                <a:pPr marL="0" indent="0">
                  <a:buNone/>
                </a:pPr>
                <a:endParaRPr lang="es-MX" sz="3600" dirty="0"/>
              </a:p>
            </p:txBody>
          </p:sp>
        </mc:Choice>
        <mc:Fallback>
          <p:sp>
            <p:nvSpPr>
              <p:cNvPr id="9" name="8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67" t="-200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94C03584-A8C1-4821-B8CF-C0903AD7327A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394587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Ejemplo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09585" indent="-609585">
              <a:buFont typeface="+mj-lt"/>
              <a:buAutoNum type="alphaLcParenR" startAt="3"/>
            </a:pPr>
            <a:r>
              <a:rPr lang="es-MX" sz="3600" dirty="0"/>
              <a:t>Calcule P(</a:t>
            </a:r>
            <a:r>
              <a:rPr lang="es-MX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MX" sz="3600" dirty="0"/>
              <a:t> &gt; 0) </a:t>
            </a:r>
            <a:r>
              <a:rPr lang="es-MX" sz="3600" dirty="0">
                <a:solidFill>
                  <a:srgbClr val="FF0000"/>
                </a:solidFill>
              </a:rPr>
              <a:t>R = 0.5781</a:t>
            </a:r>
          </a:p>
          <a:p>
            <a:pPr marL="0" indent="0">
              <a:buNone/>
            </a:pPr>
            <a:r>
              <a:rPr lang="es-MX" sz="3600" dirty="0"/>
              <a:t>P(</a:t>
            </a:r>
            <a:r>
              <a:rPr lang="es-MX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MX" sz="3600" dirty="0"/>
              <a:t> &gt; 0) = P(</a:t>
            </a:r>
            <a:r>
              <a:rPr lang="es-MX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MX" sz="3600" dirty="0"/>
              <a:t> = 1) + P(</a:t>
            </a:r>
            <a:r>
              <a:rPr lang="es-MX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MX" sz="3600" dirty="0"/>
              <a:t> = 2) + P(</a:t>
            </a:r>
            <a:r>
              <a:rPr lang="es-MX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MX" sz="3600" dirty="0"/>
              <a:t> = 3) = </a:t>
            </a:r>
            <a:r>
              <a:rPr lang="es-MX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s-MX" sz="3600" dirty="0"/>
              <a:t>(1) + </a:t>
            </a:r>
            <a:r>
              <a:rPr lang="es-MX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s-MX" sz="3600" dirty="0"/>
              <a:t>(2) + </a:t>
            </a:r>
            <a:r>
              <a:rPr lang="es-MX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s-MX" sz="3600" dirty="0"/>
              <a:t>(3)</a:t>
            </a:r>
          </a:p>
          <a:p>
            <a:pPr marL="0" indent="0">
              <a:buNone/>
            </a:pPr>
            <a:r>
              <a:rPr lang="es-MX" sz="3600" dirty="0"/>
              <a:t>O bien, notamos que el evento {</a:t>
            </a:r>
            <a:r>
              <a:rPr lang="es-MX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MX" sz="3600" dirty="0"/>
              <a:t> &gt; 0} = {</a:t>
            </a:r>
            <a:r>
              <a:rPr lang="es-MX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MX" sz="3600" dirty="0"/>
              <a:t> = 0}’</a:t>
            </a:r>
          </a:p>
          <a:p>
            <a:pPr marL="0" indent="0" algn="ctr">
              <a:buNone/>
            </a:pPr>
            <a:r>
              <a:rPr lang="es-MX" sz="3600" dirty="0"/>
              <a:t> </a:t>
            </a:r>
            <a:r>
              <a:rPr lang="es-MX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s-MX" sz="3600" dirty="0"/>
              <a:t>({</a:t>
            </a:r>
            <a:r>
              <a:rPr lang="es-MX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MX" sz="3600" dirty="0"/>
              <a:t> &gt; 0}) = </a:t>
            </a:r>
            <a:r>
              <a:rPr lang="es-MX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s-MX" sz="3600" dirty="0"/>
              <a:t>({</a:t>
            </a:r>
            <a:r>
              <a:rPr lang="es-MX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MX" sz="3600" dirty="0"/>
              <a:t> = 0}’)  = 1 – </a:t>
            </a:r>
            <a:r>
              <a:rPr lang="es-MX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s-MX" sz="3600" dirty="0"/>
              <a:t>(</a:t>
            </a:r>
            <a:r>
              <a:rPr lang="es-MX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MX" sz="3600" dirty="0"/>
              <a:t> = 0) = 1 – </a:t>
            </a:r>
            <a:r>
              <a:rPr lang="es-MX" sz="3600" dirty="0" smtClean="0"/>
              <a:t>0.4219</a:t>
            </a:r>
            <a:br>
              <a:rPr lang="es-MX" sz="3600" dirty="0" smtClean="0"/>
            </a:br>
            <a:r>
              <a:rPr lang="es-MX" sz="3600" dirty="0" smtClean="0"/>
              <a:t> </a:t>
            </a:r>
            <a:r>
              <a:rPr lang="es-MX" sz="3600" dirty="0"/>
              <a:t>= 0.5782</a:t>
            </a:r>
          </a:p>
          <a:p>
            <a:pPr marL="0" indent="0">
              <a:buNone/>
            </a:pPr>
            <a:endParaRPr lang="es-MX" sz="360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mtClean="0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 smtClean="0">
                <a:latin typeface="Times New Roman" pitchFamily="18" charset="0"/>
              </a:rPr>
              <a:t>Distribuciones Discretas de Probabilidad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49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80" name="Picture 4" descr="http://burrencourses.com/wp-content/uploads/2013/08/multiple-choice-tes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85"/>
          <a:stretch/>
        </p:blipFill>
        <p:spPr bwMode="auto">
          <a:xfrm>
            <a:off x="6683421" y="1"/>
            <a:ext cx="5494867" cy="252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Ejemplo</a:t>
            </a:r>
            <a:endParaRPr lang="es-MX" dirty="0"/>
          </a:p>
        </p:txBody>
      </p:sp>
      <p:sp>
        <p:nvSpPr>
          <p:cNvPr id="9" name="8 Marcador de contenido"/>
          <p:cNvSpPr>
            <a:spLocks noGrp="1"/>
          </p:cNvSpPr>
          <p:nvPr>
            <p:ph idx="1"/>
          </p:nvPr>
        </p:nvSpPr>
        <p:spPr>
          <a:solidFill>
            <a:schemeClr val="bg1">
              <a:alpha val="80000"/>
            </a:schemeClr>
          </a:solidFill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lphaLcParenR" startAt="4"/>
            </a:pPr>
            <a:r>
              <a:rPr lang="es-MX" sz="3600" dirty="0"/>
              <a:t>Calcule el número esperado de respuestas correctas que obtendrá </a:t>
            </a:r>
            <a:r>
              <a:rPr lang="es-MX" sz="3600" dirty="0">
                <a:solidFill>
                  <a:srgbClr val="FF0000"/>
                </a:solidFill>
              </a:rPr>
              <a:t>R = 0.75. En promedio no acertará a una respuesta siquiera</a:t>
            </a:r>
            <a:endParaRPr lang="es-MX" sz="36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s-MX" sz="3600" dirty="0" smtClean="0"/>
              <a:t>El número esperado de respuestas correctas es </a:t>
            </a:r>
            <a:r>
              <a:rPr lang="es-MX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E(X)</a:t>
            </a:r>
          </a:p>
          <a:p>
            <a:pPr marL="0" indent="0">
              <a:buNone/>
            </a:pPr>
            <a:r>
              <a:rPr lang="es-MX" sz="3600" dirty="0" smtClean="0"/>
              <a:t>En este caso es </a:t>
            </a:r>
            <a:r>
              <a:rPr lang="es-MX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E(X) = </a:t>
            </a:r>
            <a:r>
              <a:rPr lang="es-MX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</a:t>
            </a:r>
            <a:r>
              <a:rPr lang="es-MX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3600" dirty="0" smtClean="0"/>
              <a:t>= 3(0.25) = 0.75</a:t>
            </a:r>
          </a:p>
          <a:p>
            <a:pPr marL="0" indent="0">
              <a:buNone/>
            </a:pPr>
            <a:r>
              <a:rPr lang="es-MX" sz="3600" dirty="0" smtClean="0"/>
              <a:t>Es decir que en promedio no alcanza a tener al menos una respuesta correcta</a:t>
            </a:r>
            <a:endParaRPr lang="es-MX" sz="3600" dirty="0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94C03584-A8C1-4821-B8CF-C0903AD7327A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65075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lang="es-ES">
              <a:latin typeface="Times New Roman" pitchFamily="18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938862" y="2396445"/>
            <a:ext cx="163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>
                <a:solidFill>
                  <a:prstClr val="black"/>
                </a:solidFill>
                <a:latin typeface="Times New Roman" pitchFamily="18" charset="0"/>
              </a:rPr>
              <a:t>No acierta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938862" y="4844717"/>
            <a:ext cx="163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>
                <a:solidFill>
                  <a:prstClr val="black"/>
                </a:solidFill>
                <a:latin typeface="Times New Roman" pitchFamily="18" charset="0"/>
              </a:rPr>
              <a:t>Acierta</a:t>
            </a:r>
          </a:p>
        </p:txBody>
      </p:sp>
      <p:sp>
        <p:nvSpPr>
          <p:cNvPr id="9" name="8 Conector"/>
          <p:cNvSpPr/>
          <p:nvPr/>
        </p:nvSpPr>
        <p:spPr>
          <a:xfrm>
            <a:off x="239350" y="3749885"/>
            <a:ext cx="192021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es-MX" sz="3200">
              <a:solidFill>
                <a:prstClr val="white"/>
              </a:solidFill>
              <a:latin typeface="Arial"/>
            </a:endParaRPr>
          </a:p>
        </p:txBody>
      </p:sp>
      <p:cxnSp>
        <p:nvCxnSpPr>
          <p:cNvPr id="11" name="10 Conector recto"/>
          <p:cNvCxnSpPr>
            <a:stCxn id="9" idx="7"/>
            <a:endCxn id="7" idx="1"/>
          </p:cNvCxnSpPr>
          <p:nvPr/>
        </p:nvCxnSpPr>
        <p:spPr>
          <a:xfrm flipV="1">
            <a:off x="403250" y="2642666"/>
            <a:ext cx="535612" cy="1128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2 Conector recto"/>
          <p:cNvCxnSpPr>
            <a:stCxn id="9" idx="5"/>
            <a:endCxn id="8" idx="1"/>
          </p:cNvCxnSpPr>
          <p:nvPr/>
        </p:nvCxnSpPr>
        <p:spPr>
          <a:xfrm>
            <a:off x="403250" y="3872811"/>
            <a:ext cx="535612" cy="1218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13 CuadroTexto"/>
          <p:cNvSpPr txBox="1"/>
          <p:nvPr/>
        </p:nvSpPr>
        <p:spPr>
          <a:xfrm>
            <a:off x="938862" y="457315"/>
            <a:ext cx="163218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>
                <a:solidFill>
                  <a:prstClr val="black"/>
                </a:solidFill>
                <a:latin typeface="Times New Roman" pitchFamily="18" charset="0"/>
              </a:rPr>
              <a:t>1ª pregunta</a:t>
            </a:r>
          </a:p>
        </p:txBody>
      </p:sp>
      <p:sp>
        <p:nvSpPr>
          <p:cNvPr id="15" name="14 CuadroTexto"/>
          <p:cNvSpPr txBox="1"/>
          <p:nvPr/>
        </p:nvSpPr>
        <p:spPr>
          <a:xfrm>
            <a:off x="3791744" y="1733662"/>
            <a:ext cx="163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>
                <a:solidFill>
                  <a:prstClr val="black"/>
                </a:solidFill>
                <a:latin typeface="Times New Roman" pitchFamily="18" charset="0"/>
              </a:rPr>
              <a:t>No acierta</a:t>
            </a:r>
          </a:p>
        </p:txBody>
      </p:sp>
      <p:sp>
        <p:nvSpPr>
          <p:cNvPr id="16" name="15 CuadroTexto"/>
          <p:cNvSpPr txBox="1"/>
          <p:nvPr/>
        </p:nvSpPr>
        <p:spPr>
          <a:xfrm>
            <a:off x="3791744" y="3186848"/>
            <a:ext cx="163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>
                <a:solidFill>
                  <a:prstClr val="black"/>
                </a:solidFill>
                <a:latin typeface="Times New Roman" pitchFamily="18" charset="0"/>
              </a:rPr>
              <a:t>Acierta</a:t>
            </a:r>
          </a:p>
        </p:txBody>
      </p:sp>
      <p:cxnSp>
        <p:nvCxnSpPr>
          <p:cNvPr id="17" name="16 Conector recto"/>
          <p:cNvCxnSpPr>
            <a:stCxn id="7" idx="3"/>
            <a:endCxn id="15" idx="1"/>
          </p:cNvCxnSpPr>
          <p:nvPr/>
        </p:nvCxnSpPr>
        <p:spPr>
          <a:xfrm flipV="1">
            <a:off x="2571043" y="1979883"/>
            <a:ext cx="1220701" cy="662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17 Conector recto"/>
          <p:cNvCxnSpPr>
            <a:stCxn id="7" idx="3"/>
            <a:endCxn id="16" idx="1"/>
          </p:cNvCxnSpPr>
          <p:nvPr/>
        </p:nvCxnSpPr>
        <p:spPr>
          <a:xfrm>
            <a:off x="2571043" y="2642665"/>
            <a:ext cx="1220701" cy="7904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21 CuadroTexto"/>
          <p:cNvSpPr txBox="1"/>
          <p:nvPr/>
        </p:nvSpPr>
        <p:spPr>
          <a:xfrm>
            <a:off x="3791744" y="457315"/>
            <a:ext cx="163218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>
                <a:solidFill>
                  <a:prstClr val="black"/>
                </a:solidFill>
                <a:latin typeface="Times New Roman" pitchFamily="18" charset="0"/>
              </a:rPr>
              <a:t>2ª pregunta</a:t>
            </a:r>
          </a:p>
        </p:txBody>
      </p:sp>
      <p:sp>
        <p:nvSpPr>
          <p:cNvPr id="23" name="22 CuadroTexto"/>
          <p:cNvSpPr txBox="1"/>
          <p:nvPr/>
        </p:nvSpPr>
        <p:spPr>
          <a:xfrm>
            <a:off x="6633663" y="1220755"/>
            <a:ext cx="163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>
                <a:solidFill>
                  <a:prstClr val="black"/>
                </a:solidFill>
                <a:latin typeface="Times New Roman" pitchFamily="18" charset="0"/>
              </a:rPr>
              <a:t>No acierta</a:t>
            </a:r>
          </a:p>
        </p:txBody>
      </p:sp>
      <p:sp>
        <p:nvSpPr>
          <p:cNvPr id="24" name="23 CuadroTexto"/>
          <p:cNvSpPr txBox="1"/>
          <p:nvPr/>
        </p:nvSpPr>
        <p:spPr>
          <a:xfrm>
            <a:off x="6633663" y="1892830"/>
            <a:ext cx="163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>
                <a:solidFill>
                  <a:prstClr val="black"/>
                </a:solidFill>
                <a:latin typeface="Times New Roman" pitchFamily="18" charset="0"/>
              </a:rPr>
              <a:t>Acierta</a:t>
            </a:r>
          </a:p>
        </p:txBody>
      </p:sp>
      <p:cxnSp>
        <p:nvCxnSpPr>
          <p:cNvPr id="25" name="24 Conector recto"/>
          <p:cNvCxnSpPr>
            <a:stCxn id="15" idx="3"/>
            <a:endCxn id="23" idx="1"/>
          </p:cNvCxnSpPr>
          <p:nvPr/>
        </p:nvCxnSpPr>
        <p:spPr>
          <a:xfrm flipV="1">
            <a:off x="5423926" y="1466976"/>
            <a:ext cx="1209737" cy="512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25 Conector recto"/>
          <p:cNvCxnSpPr>
            <a:stCxn id="15" idx="3"/>
            <a:endCxn id="24" idx="1"/>
          </p:cNvCxnSpPr>
          <p:nvPr/>
        </p:nvCxnSpPr>
        <p:spPr>
          <a:xfrm>
            <a:off x="5423926" y="1979883"/>
            <a:ext cx="1209737" cy="159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26 CuadroTexto"/>
          <p:cNvSpPr txBox="1"/>
          <p:nvPr/>
        </p:nvSpPr>
        <p:spPr>
          <a:xfrm>
            <a:off x="6633663" y="457315"/>
            <a:ext cx="163218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>
                <a:solidFill>
                  <a:prstClr val="black"/>
                </a:solidFill>
                <a:latin typeface="Times New Roman" pitchFamily="18" charset="0"/>
              </a:rPr>
              <a:t>3ª pregunta</a:t>
            </a:r>
          </a:p>
        </p:txBody>
      </p:sp>
      <p:sp>
        <p:nvSpPr>
          <p:cNvPr id="31" name="30 CuadroTexto"/>
          <p:cNvSpPr txBox="1"/>
          <p:nvPr/>
        </p:nvSpPr>
        <p:spPr>
          <a:xfrm>
            <a:off x="3791744" y="4382806"/>
            <a:ext cx="163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>
                <a:solidFill>
                  <a:prstClr val="black"/>
                </a:solidFill>
                <a:latin typeface="Times New Roman" pitchFamily="18" charset="0"/>
              </a:rPr>
              <a:t>No acierta</a:t>
            </a:r>
          </a:p>
        </p:txBody>
      </p:sp>
      <p:sp>
        <p:nvSpPr>
          <p:cNvPr id="32" name="31 CuadroTexto"/>
          <p:cNvSpPr txBox="1"/>
          <p:nvPr/>
        </p:nvSpPr>
        <p:spPr>
          <a:xfrm>
            <a:off x="3791744" y="5635120"/>
            <a:ext cx="163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>
                <a:solidFill>
                  <a:prstClr val="black"/>
                </a:solidFill>
                <a:latin typeface="Times New Roman" pitchFamily="18" charset="0"/>
              </a:rPr>
              <a:t>Acierta</a:t>
            </a:r>
          </a:p>
        </p:txBody>
      </p:sp>
      <p:cxnSp>
        <p:nvCxnSpPr>
          <p:cNvPr id="33" name="32 Conector recto"/>
          <p:cNvCxnSpPr>
            <a:stCxn id="8" idx="3"/>
            <a:endCxn id="31" idx="1"/>
          </p:cNvCxnSpPr>
          <p:nvPr/>
        </p:nvCxnSpPr>
        <p:spPr>
          <a:xfrm flipV="1">
            <a:off x="2571043" y="4629027"/>
            <a:ext cx="1220701" cy="461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33 Conector recto"/>
          <p:cNvCxnSpPr>
            <a:stCxn id="8" idx="3"/>
            <a:endCxn id="32" idx="1"/>
          </p:cNvCxnSpPr>
          <p:nvPr/>
        </p:nvCxnSpPr>
        <p:spPr>
          <a:xfrm>
            <a:off x="2571043" y="5090937"/>
            <a:ext cx="1220701" cy="7904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34 CuadroTexto"/>
          <p:cNvSpPr txBox="1"/>
          <p:nvPr/>
        </p:nvSpPr>
        <p:spPr>
          <a:xfrm>
            <a:off x="6633663" y="4005065"/>
            <a:ext cx="163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>
                <a:solidFill>
                  <a:prstClr val="black"/>
                </a:solidFill>
                <a:latin typeface="Times New Roman" pitchFamily="18" charset="0"/>
              </a:rPr>
              <a:t>No acierta</a:t>
            </a:r>
          </a:p>
        </p:txBody>
      </p:sp>
      <p:sp>
        <p:nvSpPr>
          <p:cNvPr id="36" name="35 CuadroTexto"/>
          <p:cNvSpPr txBox="1"/>
          <p:nvPr/>
        </p:nvSpPr>
        <p:spPr>
          <a:xfrm>
            <a:off x="6633663" y="4809597"/>
            <a:ext cx="163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>
                <a:solidFill>
                  <a:prstClr val="black"/>
                </a:solidFill>
                <a:latin typeface="Times New Roman" pitchFamily="18" charset="0"/>
              </a:rPr>
              <a:t>Acierta</a:t>
            </a:r>
          </a:p>
        </p:txBody>
      </p:sp>
      <p:cxnSp>
        <p:nvCxnSpPr>
          <p:cNvPr id="37" name="36 Conector recto"/>
          <p:cNvCxnSpPr>
            <a:stCxn id="31" idx="3"/>
            <a:endCxn id="35" idx="1"/>
          </p:cNvCxnSpPr>
          <p:nvPr/>
        </p:nvCxnSpPr>
        <p:spPr>
          <a:xfrm flipV="1">
            <a:off x="5423926" y="4251286"/>
            <a:ext cx="1209737" cy="377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37 Conector recto"/>
          <p:cNvCxnSpPr>
            <a:stCxn id="31" idx="3"/>
            <a:endCxn id="36" idx="1"/>
          </p:cNvCxnSpPr>
          <p:nvPr/>
        </p:nvCxnSpPr>
        <p:spPr>
          <a:xfrm>
            <a:off x="5423926" y="4629027"/>
            <a:ext cx="1209737" cy="4267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45 CuadroTexto"/>
          <p:cNvSpPr txBox="1"/>
          <p:nvPr/>
        </p:nvSpPr>
        <p:spPr>
          <a:xfrm>
            <a:off x="6633663" y="2648526"/>
            <a:ext cx="163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>
                <a:solidFill>
                  <a:prstClr val="black"/>
                </a:solidFill>
                <a:latin typeface="Times New Roman" pitchFamily="18" charset="0"/>
              </a:rPr>
              <a:t>No acierta</a:t>
            </a:r>
          </a:p>
        </p:txBody>
      </p:sp>
      <p:sp>
        <p:nvSpPr>
          <p:cNvPr id="47" name="46 CuadroTexto"/>
          <p:cNvSpPr txBox="1"/>
          <p:nvPr/>
        </p:nvSpPr>
        <p:spPr>
          <a:xfrm>
            <a:off x="6633663" y="3332990"/>
            <a:ext cx="163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>
                <a:solidFill>
                  <a:prstClr val="black"/>
                </a:solidFill>
                <a:latin typeface="Times New Roman" pitchFamily="18" charset="0"/>
              </a:rPr>
              <a:t>Acierta</a:t>
            </a:r>
          </a:p>
        </p:txBody>
      </p:sp>
      <p:cxnSp>
        <p:nvCxnSpPr>
          <p:cNvPr id="48" name="47 Conector recto"/>
          <p:cNvCxnSpPr>
            <a:stCxn id="16" idx="3"/>
            <a:endCxn id="46" idx="1"/>
          </p:cNvCxnSpPr>
          <p:nvPr/>
        </p:nvCxnSpPr>
        <p:spPr>
          <a:xfrm flipV="1">
            <a:off x="5423926" y="2894748"/>
            <a:ext cx="1209737" cy="538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48 Conector recto"/>
          <p:cNvCxnSpPr>
            <a:stCxn id="16" idx="3"/>
            <a:endCxn id="47" idx="1"/>
          </p:cNvCxnSpPr>
          <p:nvPr/>
        </p:nvCxnSpPr>
        <p:spPr>
          <a:xfrm>
            <a:off x="5423926" y="3433069"/>
            <a:ext cx="1209737" cy="146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54 CuadroTexto"/>
          <p:cNvSpPr txBox="1"/>
          <p:nvPr/>
        </p:nvSpPr>
        <p:spPr>
          <a:xfrm>
            <a:off x="6633663" y="5488961"/>
            <a:ext cx="163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>
                <a:solidFill>
                  <a:prstClr val="black"/>
                </a:solidFill>
                <a:latin typeface="Times New Roman" pitchFamily="18" charset="0"/>
              </a:rPr>
              <a:t>No acierta</a:t>
            </a:r>
          </a:p>
        </p:txBody>
      </p:sp>
      <p:sp>
        <p:nvSpPr>
          <p:cNvPr id="56" name="55 CuadroTexto"/>
          <p:cNvSpPr txBox="1"/>
          <p:nvPr/>
        </p:nvSpPr>
        <p:spPr>
          <a:xfrm>
            <a:off x="6633663" y="6168321"/>
            <a:ext cx="163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>
                <a:solidFill>
                  <a:prstClr val="black"/>
                </a:solidFill>
                <a:latin typeface="Times New Roman" pitchFamily="18" charset="0"/>
              </a:rPr>
              <a:t>Acierta</a:t>
            </a:r>
          </a:p>
        </p:txBody>
      </p:sp>
      <p:cxnSp>
        <p:nvCxnSpPr>
          <p:cNvPr id="57" name="56 Conector recto"/>
          <p:cNvCxnSpPr>
            <a:stCxn id="32" idx="3"/>
            <a:endCxn id="55" idx="1"/>
          </p:cNvCxnSpPr>
          <p:nvPr/>
        </p:nvCxnSpPr>
        <p:spPr>
          <a:xfrm flipV="1">
            <a:off x="5423926" y="5735182"/>
            <a:ext cx="1209737" cy="1461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57 Conector recto"/>
          <p:cNvCxnSpPr>
            <a:stCxn id="32" idx="3"/>
            <a:endCxn id="56" idx="1"/>
          </p:cNvCxnSpPr>
          <p:nvPr/>
        </p:nvCxnSpPr>
        <p:spPr>
          <a:xfrm>
            <a:off x="5423926" y="5881341"/>
            <a:ext cx="1209737" cy="533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44 CuadroTexto"/>
          <p:cNvSpPr txBox="1"/>
          <p:nvPr/>
        </p:nvSpPr>
        <p:spPr>
          <a:xfrm>
            <a:off x="10346004" y="424728"/>
            <a:ext cx="163218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1400" dirty="0">
                <a:solidFill>
                  <a:prstClr val="black"/>
                </a:solidFill>
                <a:latin typeface="Times New Roman" pitchFamily="18" charset="0"/>
              </a:rPr>
              <a:t>Secuencia de probabilidades</a:t>
            </a:r>
          </a:p>
        </p:txBody>
      </p:sp>
      <p:sp>
        <p:nvSpPr>
          <p:cNvPr id="50" name="49 CuadroTexto"/>
          <p:cNvSpPr txBox="1"/>
          <p:nvPr/>
        </p:nvSpPr>
        <p:spPr>
          <a:xfrm>
            <a:off x="10418482" y="1199909"/>
            <a:ext cx="163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 err="1">
                <a:solidFill>
                  <a:prstClr val="black"/>
                </a:solidFill>
                <a:latin typeface="Times New Roman" pitchFamily="18" charset="0"/>
              </a:rPr>
              <a:t>qqq</a:t>
            </a:r>
            <a:endParaRPr lang="es-MX" sz="2400" dirty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51" name="50 CuadroTexto"/>
          <p:cNvSpPr txBox="1"/>
          <p:nvPr/>
        </p:nvSpPr>
        <p:spPr>
          <a:xfrm>
            <a:off x="8496267" y="457315"/>
            <a:ext cx="163218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>
                <a:solidFill>
                  <a:prstClr val="black"/>
                </a:solidFill>
                <a:latin typeface="Times New Roman" pitchFamily="18" charset="0"/>
              </a:rPr>
              <a:t>Valor de </a:t>
            </a:r>
            <a:r>
              <a:rPr lang="es-MX" sz="2400" i="1" dirty="0">
                <a:solidFill>
                  <a:prstClr val="black"/>
                </a:solidFill>
                <a:latin typeface="Times New Roman" pitchFamily="18" charset="0"/>
              </a:rPr>
              <a:t>X</a:t>
            </a:r>
          </a:p>
        </p:txBody>
      </p:sp>
      <p:sp>
        <p:nvSpPr>
          <p:cNvPr id="52" name="51 CuadroTexto"/>
          <p:cNvSpPr txBox="1"/>
          <p:nvPr/>
        </p:nvSpPr>
        <p:spPr>
          <a:xfrm>
            <a:off x="8588930" y="1199909"/>
            <a:ext cx="163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>
                <a:solidFill>
                  <a:prstClr val="black"/>
                </a:solidFill>
                <a:latin typeface="Times New Roman" pitchFamily="18" charset="0"/>
              </a:rPr>
              <a:t>0</a:t>
            </a:r>
          </a:p>
        </p:txBody>
      </p:sp>
      <p:sp>
        <p:nvSpPr>
          <p:cNvPr id="53" name="52 CuadroTexto"/>
          <p:cNvSpPr txBox="1"/>
          <p:nvPr/>
        </p:nvSpPr>
        <p:spPr>
          <a:xfrm>
            <a:off x="10418482" y="1892830"/>
            <a:ext cx="163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 err="1">
                <a:solidFill>
                  <a:prstClr val="black"/>
                </a:solidFill>
                <a:latin typeface="Times New Roman" pitchFamily="18" charset="0"/>
              </a:rPr>
              <a:t>qqp</a:t>
            </a:r>
            <a:endParaRPr lang="es-MX" sz="2400" dirty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54" name="53 CuadroTexto"/>
          <p:cNvSpPr txBox="1"/>
          <p:nvPr/>
        </p:nvSpPr>
        <p:spPr>
          <a:xfrm>
            <a:off x="8588930" y="1892830"/>
            <a:ext cx="163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>
                <a:solidFill>
                  <a:prstClr val="black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59" name="58 CuadroTexto"/>
          <p:cNvSpPr txBox="1"/>
          <p:nvPr/>
        </p:nvSpPr>
        <p:spPr>
          <a:xfrm>
            <a:off x="10418482" y="2639209"/>
            <a:ext cx="163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 sz="2400" dirty="0" err="1">
                <a:solidFill>
                  <a:prstClr val="black"/>
                </a:solidFill>
                <a:latin typeface="Times New Roman" pitchFamily="18" charset="0"/>
              </a:rPr>
              <a:t>qpq</a:t>
            </a:r>
            <a:endParaRPr lang="es-MX" sz="2400" dirty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60" name="59 CuadroTexto"/>
          <p:cNvSpPr txBox="1"/>
          <p:nvPr/>
        </p:nvSpPr>
        <p:spPr>
          <a:xfrm>
            <a:off x="8588930" y="2639209"/>
            <a:ext cx="163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>
                <a:solidFill>
                  <a:prstClr val="black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61" name="60 CuadroTexto"/>
          <p:cNvSpPr txBox="1"/>
          <p:nvPr/>
        </p:nvSpPr>
        <p:spPr>
          <a:xfrm>
            <a:off x="10418482" y="3332990"/>
            <a:ext cx="163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 err="1">
                <a:solidFill>
                  <a:prstClr val="black"/>
                </a:solidFill>
                <a:latin typeface="Times New Roman" pitchFamily="18" charset="0"/>
              </a:rPr>
              <a:t>qpp</a:t>
            </a:r>
            <a:endParaRPr lang="es-MX" sz="2400" dirty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62" name="61 CuadroTexto"/>
          <p:cNvSpPr txBox="1"/>
          <p:nvPr/>
        </p:nvSpPr>
        <p:spPr>
          <a:xfrm>
            <a:off x="8588930" y="3332990"/>
            <a:ext cx="163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>
                <a:solidFill>
                  <a:prstClr val="black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63" name="62 CuadroTexto"/>
          <p:cNvSpPr txBox="1"/>
          <p:nvPr/>
        </p:nvSpPr>
        <p:spPr>
          <a:xfrm>
            <a:off x="10418482" y="3966770"/>
            <a:ext cx="163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 err="1">
                <a:solidFill>
                  <a:prstClr val="black"/>
                </a:solidFill>
                <a:latin typeface="Times New Roman" pitchFamily="18" charset="0"/>
              </a:rPr>
              <a:t>pqq</a:t>
            </a:r>
            <a:endParaRPr lang="es-MX" sz="2400" dirty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64" name="63 CuadroTexto"/>
          <p:cNvSpPr txBox="1"/>
          <p:nvPr/>
        </p:nvSpPr>
        <p:spPr>
          <a:xfrm>
            <a:off x="8588930" y="3966770"/>
            <a:ext cx="163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>
                <a:solidFill>
                  <a:prstClr val="black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65" name="64 CuadroTexto"/>
          <p:cNvSpPr txBox="1"/>
          <p:nvPr/>
        </p:nvSpPr>
        <p:spPr>
          <a:xfrm>
            <a:off x="10418482" y="4809597"/>
            <a:ext cx="163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 err="1">
                <a:solidFill>
                  <a:prstClr val="black"/>
                </a:solidFill>
                <a:latin typeface="Times New Roman" pitchFamily="18" charset="0"/>
              </a:rPr>
              <a:t>pqp</a:t>
            </a:r>
            <a:endParaRPr lang="es-MX" sz="2400" dirty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66" name="65 CuadroTexto"/>
          <p:cNvSpPr txBox="1"/>
          <p:nvPr/>
        </p:nvSpPr>
        <p:spPr>
          <a:xfrm>
            <a:off x="8588930" y="4809597"/>
            <a:ext cx="163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>
                <a:solidFill>
                  <a:prstClr val="black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67" name="66 CuadroTexto"/>
          <p:cNvSpPr txBox="1"/>
          <p:nvPr/>
        </p:nvSpPr>
        <p:spPr>
          <a:xfrm>
            <a:off x="10418482" y="5488961"/>
            <a:ext cx="163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 err="1">
                <a:solidFill>
                  <a:prstClr val="black"/>
                </a:solidFill>
                <a:latin typeface="Times New Roman" pitchFamily="18" charset="0"/>
              </a:rPr>
              <a:t>ppq</a:t>
            </a:r>
            <a:endParaRPr lang="es-MX" sz="2400" dirty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68" name="67 CuadroTexto"/>
          <p:cNvSpPr txBox="1"/>
          <p:nvPr/>
        </p:nvSpPr>
        <p:spPr>
          <a:xfrm>
            <a:off x="8588930" y="5488961"/>
            <a:ext cx="163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 sz="2400" dirty="0">
                <a:solidFill>
                  <a:prstClr val="black"/>
                </a:solidFill>
                <a:latin typeface="Times New Roman" pitchFamily="18" charset="0"/>
              </a:rPr>
              <a:t>2</a:t>
            </a:r>
            <a:endParaRPr lang="es-MX" sz="2400" dirty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69" name="68 CuadroTexto"/>
          <p:cNvSpPr txBox="1"/>
          <p:nvPr/>
        </p:nvSpPr>
        <p:spPr>
          <a:xfrm>
            <a:off x="10418482" y="6168321"/>
            <a:ext cx="163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 err="1">
                <a:solidFill>
                  <a:prstClr val="black"/>
                </a:solidFill>
                <a:latin typeface="Times New Roman" pitchFamily="18" charset="0"/>
              </a:rPr>
              <a:t>ppp</a:t>
            </a:r>
            <a:endParaRPr lang="es-MX" sz="2400" dirty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70" name="69 CuadroTexto"/>
          <p:cNvSpPr txBox="1"/>
          <p:nvPr/>
        </p:nvSpPr>
        <p:spPr>
          <a:xfrm>
            <a:off x="8588930" y="6168321"/>
            <a:ext cx="163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>
                <a:solidFill>
                  <a:prstClr val="black"/>
                </a:solidFill>
                <a:latin typeface="Times New Roman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6913515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 descr="https://astronomy101.jpl.nasa.gov/images/tips_photo_20063-10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597" y="-27384"/>
            <a:ext cx="457200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Ejemplo</a:t>
            </a:r>
            <a:endParaRPr lang="es-MX" dirty="0"/>
          </a:p>
        </p:txBody>
      </p:sp>
      <p:sp>
        <p:nvSpPr>
          <p:cNvPr id="9" name="8 Marcador de contenido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s-MX" sz="3733" dirty="0"/>
              <a:t>Suponga que un examen de opción múltiple de Estadística consta de 10 preguntas</a:t>
            </a:r>
          </a:p>
          <a:p>
            <a:r>
              <a:rPr lang="es-MX" sz="3733" dirty="0"/>
              <a:t>Cada pregunta tiene cuatro respuestas posibles de las cuales solamente una es correcta</a:t>
            </a:r>
          </a:p>
          <a:p>
            <a:r>
              <a:rPr lang="es-MX" sz="3733" dirty="0"/>
              <a:t>Suponga que un alumno responde todas las preguntas al azar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94C03584-A8C1-4821-B8CF-C0903AD7327A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49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982658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Distribución Bernoulli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4267" dirty="0"/>
              <a:t>Entonces se dice que </a:t>
            </a:r>
            <a:r>
              <a:rPr lang="es-ES" sz="42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" sz="4267" dirty="0"/>
              <a:t> sigue la distribución de probabilidad de </a:t>
            </a:r>
            <a:r>
              <a:rPr lang="es-ES" sz="4267" dirty="0">
                <a:solidFill>
                  <a:srgbClr val="FF0000"/>
                </a:solidFill>
              </a:rPr>
              <a:t>Bernoulli</a:t>
            </a:r>
            <a:r>
              <a:rPr lang="es-ES" sz="4267" dirty="0"/>
              <a:t> con parámetro </a:t>
            </a:r>
            <a:r>
              <a:rPr lang="es-ES" sz="42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s-ES" sz="4267" dirty="0"/>
              <a:t>, o bien que </a:t>
            </a:r>
            <a:r>
              <a:rPr lang="es-ES" sz="4267" i="1" dirty="0">
                <a:latin typeface="Times New Roman" pitchFamily="18" charset="0"/>
              </a:rPr>
              <a:t>X</a:t>
            </a:r>
            <a:r>
              <a:rPr lang="es-ES" sz="4267" dirty="0"/>
              <a:t> es una variable aleatoria Bernoulli con parámetro </a:t>
            </a:r>
            <a:r>
              <a:rPr lang="es-ES" sz="42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s-ES" sz="4267" dirty="0"/>
              <a:t>, lo cual se representa como</a:t>
            </a:r>
          </a:p>
        </p:txBody>
      </p:sp>
      <p:sp>
        <p:nvSpPr>
          <p:cNvPr id="6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7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8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B4738C01-6855-4987-A0DD-278B7647A64D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s-ES">
              <a:latin typeface="Times New Roman" pitchFamily="18" charset="0"/>
            </a:endParaRPr>
          </a:p>
        </p:txBody>
      </p:sp>
      <p:pic>
        <p:nvPicPr>
          <p:cNvPr id="3" name="2 Imagen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269" y="5510138"/>
            <a:ext cx="3130905" cy="6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30008"/>
      </p:ext>
    </p:extLst>
  </p:cSld>
  <p:clrMapOvr>
    <a:masterClrMapping/>
  </p:clrMapOvr>
  <p:transition spd="slow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7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 descr="https://astronomy101.jpl.nasa.gov/images/tips_photo_20063-101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597" y="-27384"/>
            <a:ext cx="457200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Ejemplo</a:t>
            </a:r>
            <a:endParaRPr lang="es-MX" dirty="0"/>
          </a:p>
        </p:txBody>
      </p:sp>
      <p:sp>
        <p:nvSpPr>
          <p:cNvPr id="9" name="8 Marcador de contenido"/>
          <p:cNvSpPr>
            <a:spLocks noGrp="1"/>
          </p:cNvSpPr>
          <p:nvPr>
            <p:ph idx="1"/>
          </p:nvPr>
        </p:nvSpPr>
        <p:spPr>
          <a:solidFill>
            <a:schemeClr val="bg1">
              <a:alpha val="80000"/>
            </a:schemeClr>
          </a:solidFill>
        </p:spPr>
        <p:txBody>
          <a:bodyPr>
            <a:noAutofit/>
          </a:bodyPr>
          <a:lstStyle/>
          <a:p>
            <a:pPr marL="609585" indent="-609585">
              <a:buFont typeface="+mj-lt"/>
              <a:buAutoNum type="alphaLcParenR"/>
            </a:pPr>
            <a:r>
              <a:rPr lang="es-MX" sz="3467" dirty="0"/>
              <a:t>Obtenga la </a:t>
            </a:r>
            <a:r>
              <a:rPr lang="es-MX" sz="3467" dirty="0" err="1"/>
              <a:t>fmp</a:t>
            </a:r>
            <a:r>
              <a:rPr lang="es-MX" sz="3467" dirty="0"/>
              <a:t> de </a:t>
            </a:r>
            <a:r>
              <a:rPr lang="es-MX" sz="34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MX" sz="3467" dirty="0"/>
              <a:t> = Número de respuestas correctas</a:t>
            </a:r>
          </a:p>
          <a:p>
            <a:pPr marL="609585" indent="-609585">
              <a:buFont typeface="+mj-lt"/>
              <a:buAutoNum type="alphaLcParenR"/>
            </a:pPr>
            <a:r>
              <a:rPr lang="es-MX" sz="3467" dirty="0"/>
              <a:t>Calcule P(</a:t>
            </a:r>
            <a:r>
              <a:rPr lang="es-MX" sz="34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MX" sz="3467" dirty="0"/>
              <a:t> = 0) </a:t>
            </a:r>
            <a:r>
              <a:rPr lang="es-MX" sz="3467" dirty="0">
                <a:solidFill>
                  <a:srgbClr val="FF0000"/>
                </a:solidFill>
              </a:rPr>
              <a:t>R = 0.0563</a:t>
            </a:r>
          </a:p>
          <a:p>
            <a:pPr marL="609585" indent="-609585">
              <a:buFont typeface="+mj-lt"/>
              <a:buAutoNum type="alphaLcParenR"/>
            </a:pPr>
            <a:r>
              <a:rPr lang="es-MX" sz="3467" dirty="0"/>
              <a:t>Calcule P(</a:t>
            </a:r>
            <a:r>
              <a:rPr lang="es-MX" sz="34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MX" sz="3467" dirty="0"/>
              <a:t> &gt; 0) </a:t>
            </a:r>
            <a:r>
              <a:rPr lang="es-MX" sz="3467" dirty="0">
                <a:solidFill>
                  <a:srgbClr val="FF0000"/>
                </a:solidFill>
              </a:rPr>
              <a:t>R = 0.9437</a:t>
            </a:r>
            <a:endParaRPr lang="es-MX" sz="3467" dirty="0"/>
          </a:p>
          <a:p>
            <a:pPr marL="609585" indent="-609585">
              <a:buFont typeface="+mj-lt"/>
              <a:buAutoNum type="alphaLcParenR"/>
            </a:pPr>
            <a:r>
              <a:rPr lang="es-MX" sz="3467" dirty="0"/>
              <a:t>Calcule la probabilidad de que apruebe, si la calificación mínima aprobatoria es 7 </a:t>
            </a:r>
            <a:r>
              <a:rPr lang="es-MX" sz="3467" dirty="0">
                <a:solidFill>
                  <a:srgbClr val="FF0000"/>
                </a:solidFill>
              </a:rPr>
              <a:t>R = 0.0035</a:t>
            </a:r>
            <a:endParaRPr lang="es-MX" sz="3467" dirty="0"/>
          </a:p>
          <a:p>
            <a:pPr marL="609585" indent="-609585">
              <a:buFont typeface="+mj-lt"/>
              <a:buAutoNum type="alphaLcParenR"/>
            </a:pPr>
            <a:r>
              <a:rPr lang="es-MX" sz="3467" dirty="0"/>
              <a:t>Calcule el número esperado de respuestas correctas que obtendrá </a:t>
            </a:r>
            <a:r>
              <a:rPr lang="es-MX" sz="3467" dirty="0">
                <a:solidFill>
                  <a:srgbClr val="FF0000"/>
                </a:solidFill>
              </a:rPr>
              <a:t>R = 2.5</a:t>
            </a:r>
            <a:endParaRPr lang="es-MX" sz="3467" dirty="0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94C03584-A8C1-4821-B8CF-C0903AD7327A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50</a:t>
            </a:fld>
            <a:endParaRPr lang="es-ES">
              <a:latin typeface="Times New Roman" pitchFamily="18" charset="0"/>
            </a:endParaRPr>
          </a:p>
        </p:txBody>
      </p:sp>
      <p:pic>
        <p:nvPicPr>
          <p:cNvPr id="2" name="1 Imagen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239" y="810797"/>
            <a:ext cx="5273040" cy="50596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967868399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 descr="http://www.onlineautonomos.com/blog/wp-content/uploads/2015/04/gastos-deducibles-renta-560x239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683" y="397"/>
            <a:ext cx="53340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TAREA. </a:t>
            </a:r>
            <a:r>
              <a:rPr lang="es-MX" smtClean="0"/>
              <a:t>Ejercicio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solidFill>
            <a:schemeClr val="bg1">
              <a:alpha val="80000"/>
            </a:schemeClr>
          </a:solidFill>
        </p:spPr>
        <p:txBody>
          <a:bodyPr>
            <a:normAutofit fontScale="85000" lnSpcReduction="20000"/>
          </a:bodyPr>
          <a:lstStyle/>
          <a:p>
            <a:r>
              <a:rPr lang="es-MX" dirty="0"/>
              <a:t>Suponga que en cierta población un contribuyente cualquiera puede presentar su declaración mensual en ceros o reportando algún ingreso</a:t>
            </a:r>
          </a:p>
          <a:p>
            <a:r>
              <a:rPr lang="es-MX" dirty="0"/>
              <a:t>Suponga además que, históricamente, el 17% de los contribuyentes declara en cero en ese </a:t>
            </a:r>
            <a:r>
              <a:rPr lang="es-MX" dirty="0" smtClean="0"/>
              <a:t>mes</a:t>
            </a:r>
          </a:p>
          <a:p>
            <a:r>
              <a:rPr lang="es-MX" dirty="0" smtClean="0"/>
              <a:t>Un despacho de contadores tiene 50 clientes</a:t>
            </a:r>
          </a:p>
          <a:p>
            <a:r>
              <a:rPr lang="es-MX" dirty="0" smtClean="0"/>
              <a:t>Calcule lo siguiente:</a:t>
            </a:r>
            <a:endParaRPr lang="es-MX" dirty="0"/>
          </a:p>
          <a:p>
            <a:pPr marL="609585" indent="-609585">
              <a:buFont typeface="+mj-lt"/>
              <a:buAutoNum type="alphaLcParenR"/>
            </a:pPr>
            <a:r>
              <a:rPr lang="es-MX" dirty="0" smtClean="0"/>
              <a:t>La probabilidad de que al menos uno de sus clientes declare en ceros </a:t>
            </a:r>
            <a:r>
              <a:rPr lang="es-MX" dirty="0" smtClean="0">
                <a:solidFill>
                  <a:srgbClr val="FF0000"/>
                </a:solidFill>
              </a:rPr>
              <a:t>R = 0.9999</a:t>
            </a:r>
          </a:p>
          <a:p>
            <a:pPr marL="609585" indent="-609585">
              <a:buFont typeface="+mj-lt"/>
              <a:buAutoNum type="alphaLcParenR"/>
            </a:pPr>
            <a:r>
              <a:rPr lang="es-MX" dirty="0" smtClean="0"/>
              <a:t>La probabilidad de que menos de 5 clientes declaren en ceros </a:t>
            </a:r>
            <a:r>
              <a:rPr lang="es-MX" dirty="0" smtClean="0">
                <a:solidFill>
                  <a:srgbClr val="FF0000"/>
                </a:solidFill>
              </a:rPr>
              <a:t>R = 0.0572</a:t>
            </a:r>
          </a:p>
          <a:p>
            <a:pPr marL="609585" indent="-609585">
              <a:buFont typeface="+mj-lt"/>
              <a:buAutoNum type="alphaLcParenR"/>
            </a:pPr>
            <a:r>
              <a:rPr lang="es-MX" dirty="0" smtClean="0"/>
              <a:t>El número esperado de clientes que declararán en ceros </a:t>
            </a:r>
            <a:r>
              <a:rPr lang="es-MX" dirty="0" smtClean="0">
                <a:solidFill>
                  <a:srgbClr val="FF0000"/>
                </a:solidFill>
              </a:rPr>
              <a:t>R = 8.5</a:t>
            </a:r>
            <a:endParaRPr lang="es-MX" dirty="0">
              <a:solidFill>
                <a:srgbClr val="FF0000"/>
              </a:solidFill>
            </a:endParaRP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763253"/>
      </p:ext>
    </p:extLst>
  </p:cSld>
  <p:clrMapOvr>
    <a:masterClrMapping/>
  </p:clrMapOvr>
  <p:transition spd="slow">
    <p:pull dir="d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Ejemplo. Sentimientos suicidas</a:t>
            </a:r>
            <a:endParaRPr lang="es-MX" dirty="0"/>
          </a:p>
        </p:txBody>
      </p:sp>
      <p:sp>
        <p:nvSpPr>
          <p:cNvPr id="9" name="8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Considere una población en donde la existencia de sentimientos suicidas afecta al 30% de aquella</a:t>
            </a:r>
          </a:p>
          <a:p>
            <a:r>
              <a:rPr lang="es-MX" dirty="0" smtClean="0"/>
              <a:t>Suponga que en una tarde se consulta a tres personas de esta población</a:t>
            </a:r>
          </a:p>
          <a:p>
            <a:r>
              <a:rPr lang="es-MX" dirty="0" smtClean="0"/>
              <a:t>Sea X = Número de pacientes con sentimientos suicidas entre los tres examinados</a:t>
            </a:r>
          </a:p>
          <a:p>
            <a:r>
              <a:rPr lang="es-MX" dirty="0" smtClean="0"/>
              <a:t>Obtenga la distribución de probabilidad de X</a:t>
            </a:r>
            <a:endParaRPr lang="es-MX" dirty="0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94C03584-A8C1-4821-B8CF-C0903AD7327A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es-ES">
              <a:latin typeface="Times New Roman" pitchFamily="18" charset="0"/>
            </a:endParaRPr>
          </a:p>
        </p:txBody>
      </p:sp>
      <p:pic>
        <p:nvPicPr>
          <p:cNvPr id="78850" name="Picture 2" descr="http://m.c.lnkd.licdn.com/mpr/mpr/p/7/005/08f/24f/1e29976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663" y="4728925"/>
            <a:ext cx="3208020" cy="2156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2323919"/>
      </p:ext>
    </p:extLst>
  </p:cSld>
  <p:clrMapOvr>
    <a:masterClrMapping/>
  </p:clrMapOvr>
  <p:transition spd="slow"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s://www.womenshealth.gov/mental-health/images/anxiet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017000" y="347472"/>
            <a:ext cx="3175000" cy="158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Ejemplo. Ansiedad</a:t>
            </a:r>
            <a:endParaRPr lang="es-MX" dirty="0"/>
          </a:p>
        </p:txBody>
      </p:sp>
      <p:sp>
        <p:nvSpPr>
          <p:cNvPr id="9" name="8 Marcador de contenido"/>
          <p:cNvSpPr>
            <a:spLocks noGrp="1"/>
          </p:cNvSpPr>
          <p:nvPr>
            <p:ph idx="1"/>
          </p:nvPr>
        </p:nvSpPr>
        <p:spPr>
          <a:solidFill>
            <a:schemeClr val="bg1">
              <a:alpha val="7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s-MX" dirty="0" smtClean="0"/>
              <a:t>Considere una población en donde la prevalencia de la ansiedad es del 30%</a:t>
            </a:r>
          </a:p>
          <a:p>
            <a:r>
              <a:rPr lang="es-MX" dirty="0" smtClean="0"/>
              <a:t>Suponga que en una tarde de consulta asisten tres pacientes al consultorio</a:t>
            </a:r>
          </a:p>
          <a:p>
            <a:r>
              <a:rPr lang="es-MX" dirty="0" smtClean="0"/>
              <a:t>Sea </a:t>
            </a:r>
            <a:r>
              <a:rPr lang="es-MX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MX" dirty="0" smtClean="0"/>
              <a:t> = Número de pacientes con ansiedad entre los tres examinados</a:t>
            </a:r>
          </a:p>
          <a:p>
            <a:pPr marL="609585" indent="-609585">
              <a:buFont typeface="+mj-lt"/>
              <a:buAutoNum type="alphaLcParenR"/>
            </a:pPr>
            <a:r>
              <a:rPr lang="es-MX" dirty="0" smtClean="0"/>
              <a:t>Obtenga la función de masa de probabilidad para </a:t>
            </a:r>
            <a:r>
              <a:rPr lang="es-MX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 marL="609585" indent="-609585">
              <a:buFont typeface="+mj-lt"/>
              <a:buAutoNum type="alphaLcParenR"/>
            </a:pPr>
            <a:r>
              <a:rPr lang="es-MX" dirty="0" smtClean="0"/>
              <a:t>Obtenga la distribución de probabilidad de </a:t>
            </a:r>
            <a:r>
              <a:rPr lang="es-MX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 marL="609585" indent="-609585">
              <a:buFont typeface="+mj-lt"/>
              <a:buAutoNum type="alphaLcParenR"/>
            </a:pPr>
            <a:r>
              <a:rPr lang="es-MX" dirty="0" smtClean="0"/>
              <a:t>Calcule el número esperado de pacientes con ansiedad entre los tres consultados</a:t>
            </a:r>
            <a:endParaRPr lang="es-MX" dirty="0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94C03584-A8C1-4821-B8CF-C0903AD7327A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53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06549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s://www.womenshealth.gov/mental-health/images/anxiet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017000" y="347472"/>
            <a:ext cx="3175000" cy="158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Ejemplo. Ansiedad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8 Marcador de contenido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>
                  <a:alpha val="70000"/>
                </a:schemeClr>
              </a:solidFill>
            </p:spPr>
            <p:txBody>
              <a:bodyPr>
                <a:normAutofit/>
              </a:bodyPr>
              <a:lstStyle/>
              <a:p>
                <a:pPr marL="742950" indent="-742950">
                  <a:buFont typeface="+mj-lt"/>
                  <a:buAutoNum type="alphaLcParenR"/>
                </a:pPr>
                <a:r>
                  <a:rPr lang="es-MX" sz="4000" dirty="0" smtClean="0"/>
                  <a:t>La función de masa de probabilidad para </a:t>
                </a:r>
                <a:r>
                  <a:rPr lang="es-MX" sz="4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s-MX" sz="4000" dirty="0" smtClean="0"/>
                  <a:t> 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MX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MX" sz="4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MX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MX" sz="4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s-MX" sz="4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sz="4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s-MX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40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s-MX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s-MX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40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s-MX" sz="4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s-MX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s-MX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MX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MX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s-MX" sz="4000" i="1">
                          <a:latin typeface="Cambria Math" panose="02040503050406030204" pitchFamily="18" charset="0"/>
                        </a:rPr>
                        <m:t>;  </m:t>
                      </m:r>
                      <m:r>
                        <a:rPr lang="es-MX" sz="4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MX" sz="4000" i="1">
                          <a:latin typeface="Cambria Math" panose="02040503050406030204" pitchFamily="18" charset="0"/>
                        </a:rPr>
                        <m:t>=0,1,…,</m:t>
                      </m:r>
                      <m:r>
                        <a:rPr lang="es-MX" sz="40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s-MX" sz="4000" dirty="0" smtClean="0"/>
              </a:p>
              <a:p>
                <a:pPr marL="0" indent="0">
                  <a:buNone/>
                </a:pPr>
                <a:r>
                  <a:rPr lang="es-MX" sz="4000" dirty="0" smtClean="0"/>
                  <a:t>Como tenemos que </a:t>
                </a:r>
                <a:r>
                  <a:rPr lang="es-MX" sz="4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s-MX" sz="4000" dirty="0" smtClean="0"/>
                  <a:t> = 3 y </a:t>
                </a:r>
                <a:r>
                  <a:rPr lang="es-MX" sz="4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s-MX" sz="4000" dirty="0" smtClean="0"/>
                  <a:t> = 0.30, entonces en </a:t>
                </a:r>
                <a:r>
                  <a:rPr lang="es-MX" sz="4000" dirty="0" smtClean="0"/>
                  <a:t>este caso: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MX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MX" sz="4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MX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MX" sz="4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s-MX" sz="40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sz="4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s-MX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4000" i="1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s-MX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s-MX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s-MX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s-MX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4000" i="1">
                              <a:latin typeface="Cambria Math" panose="02040503050406030204" pitchFamily="18" charset="0"/>
                            </a:rPr>
                            <m:t>0.7</m:t>
                          </m:r>
                          <m:r>
                            <a:rPr lang="es-MX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s-MX" sz="4000" i="1">
                              <a:latin typeface="Cambria Math" panose="02040503050406030204" pitchFamily="18" charset="0"/>
                            </a:rPr>
                            <m:t>3−</m:t>
                          </m:r>
                          <m:r>
                            <a:rPr lang="es-MX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s-MX" sz="4000" i="1">
                          <a:latin typeface="Cambria Math" panose="02040503050406030204" pitchFamily="18" charset="0"/>
                        </a:rPr>
                        <m:t>;  </m:t>
                      </m:r>
                      <m:r>
                        <a:rPr lang="es-MX" sz="4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MX" sz="4000" i="1">
                          <a:latin typeface="Cambria Math" panose="02040503050406030204" pitchFamily="18" charset="0"/>
                        </a:rPr>
                        <m:t>=0,1,2,3</m:t>
                      </m:r>
                    </m:oMath>
                  </m:oMathPara>
                </a14:m>
                <a:endParaRPr lang="es-MX" sz="4000" dirty="0"/>
              </a:p>
            </p:txBody>
          </p:sp>
        </mc:Choice>
        <mc:Fallback>
          <p:sp>
            <p:nvSpPr>
              <p:cNvPr id="9" name="8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944" t="-225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94C03584-A8C1-4821-B8CF-C0903AD7327A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54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20347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www.womenshealth.gov/mental-health/images/anxiet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674100" y="347472"/>
            <a:ext cx="3175000" cy="158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Solución. Utilizando PQRS, </a:t>
            </a:r>
            <a:r>
              <a:rPr lang="es-MX" dirty="0" smtClean="0">
                <a:solidFill>
                  <a:schemeClr val="bg1"/>
                </a:solidFill>
              </a:rPr>
              <a:t>tenemos</a:t>
            </a:r>
            <a:endParaRPr lang="es-MX" dirty="0">
              <a:solidFill>
                <a:schemeClr val="bg1"/>
              </a:solidFill>
            </a:endParaRPr>
          </a:p>
        </p:txBody>
      </p:sp>
      <p:graphicFrame>
        <p:nvGraphicFramePr>
          <p:cNvPr id="7" name="6 Marcador de contenido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62293050"/>
              </p:ext>
            </p:extLst>
          </p:nvPr>
        </p:nvGraphicFramePr>
        <p:xfrm>
          <a:off x="609600" y="2938817"/>
          <a:ext cx="53848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s-MX" sz="24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s-MX" sz="2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772" marR="807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P(X = x)</a:t>
                      </a:r>
                      <a:endParaRPr lang="es-MX" sz="2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772" marR="8077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s-MX" sz="2400" dirty="0" smtClean="0"/>
                        <a:t>0</a:t>
                      </a:r>
                      <a:endParaRPr lang="es-MX" sz="2400" dirty="0"/>
                    </a:p>
                  </a:txBody>
                  <a:tcPr marL="80772" marR="807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dirty="0" smtClean="0"/>
                        <a:t>0.343</a:t>
                      </a:r>
                      <a:endParaRPr lang="es-MX" sz="2400" dirty="0"/>
                    </a:p>
                  </a:txBody>
                  <a:tcPr marL="80772" marR="8077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s-MX" sz="2400" dirty="0" smtClean="0"/>
                        <a:t>1</a:t>
                      </a:r>
                      <a:endParaRPr lang="es-MX" sz="2400" dirty="0"/>
                    </a:p>
                  </a:txBody>
                  <a:tcPr marL="80772" marR="807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dirty="0" smtClean="0"/>
                        <a:t>0.441</a:t>
                      </a:r>
                      <a:endParaRPr lang="es-MX" sz="2400" dirty="0"/>
                    </a:p>
                  </a:txBody>
                  <a:tcPr marL="80772" marR="8077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s-MX" sz="2400" dirty="0" smtClean="0"/>
                        <a:t>2</a:t>
                      </a:r>
                      <a:endParaRPr lang="es-MX" sz="2400" dirty="0"/>
                    </a:p>
                  </a:txBody>
                  <a:tcPr marL="80772" marR="807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dirty="0" smtClean="0"/>
                        <a:t>0.189</a:t>
                      </a:r>
                      <a:endParaRPr lang="es-MX" sz="2400" dirty="0"/>
                    </a:p>
                  </a:txBody>
                  <a:tcPr marL="80772" marR="8077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s-MX" sz="2400" dirty="0" smtClean="0"/>
                        <a:t>3</a:t>
                      </a:r>
                      <a:endParaRPr lang="es-MX" sz="2400" dirty="0"/>
                    </a:p>
                  </a:txBody>
                  <a:tcPr marL="80772" marR="807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dirty="0" smtClean="0"/>
                        <a:t>0.027</a:t>
                      </a:r>
                      <a:endParaRPr lang="es-MX" sz="2400" dirty="0"/>
                    </a:p>
                  </a:txBody>
                  <a:tcPr marL="80772" marR="8077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s-MX" sz="2400" dirty="0" smtClean="0"/>
                        <a:t>Total</a:t>
                      </a:r>
                      <a:endParaRPr lang="es-MX" sz="2400" dirty="0"/>
                    </a:p>
                  </a:txBody>
                  <a:tcPr marL="80772" marR="807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dirty="0" smtClean="0"/>
                        <a:t>1.000</a:t>
                      </a:r>
                      <a:endParaRPr lang="es-MX" sz="2400" dirty="0"/>
                    </a:p>
                  </a:txBody>
                  <a:tcPr marL="80772" marR="80772"/>
                </a:tc>
                <a:extLst>
                  <a:ext uri="{0D108BD9-81ED-4DB2-BD59-A6C34878D82A}">
                    <a16:rowId xmlns:a16="http://schemas.microsoft.com/office/drawing/2014/main" val="146758196"/>
                  </a:ext>
                </a:extLst>
              </a:tr>
            </a:tbl>
          </a:graphicData>
        </a:graphic>
      </p:graphicFrame>
      <p:sp>
        <p:nvSpPr>
          <p:cNvPr id="8" name="7 Marcador de contenido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742950" indent="-742950">
              <a:buFont typeface="+mj-lt"/>
              <a:buAutoNum type="alphaLcParenR" startAt="3"/>
            </a:pPr>
            <a:r>
              <a:rPr lang="es-MX" dirty="0" smtClean="0"/>
              <a:t>El número esperado de pacientes entre los 3 que presenta ansiedad es</a:t>
            </a:r>
          </a:p>
          <a:p>
            <a:pPr marL="709066" indent="0">
              <a:buNone/>
            </a:pPr>
            <a:r>
              <a:rPr lang="es-MX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E(X) = </a:t>
            </a:r>
            <a:r>
              <a:rPr lang="es-MX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np</a:t>
            </a:r>
            <a:r>
              <a:rPr lang="es-MX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smtClean="0"/>
              <a:t>= </a:t>
            </a:r>
            <a:r>
              <a:rPr lang="es-MX" dirty="0" smtClean="0"/>
              <a:t>3(0.30)</a:t>
            </a:r>
            <a:endParaRPr lang="es-MX" dirty="0" smtClean="0"/>
          </a:p>
          <a:p>
            <a:pPr marL="709066" indent="0">
              <a:buNone/>
            </a:pPr>
            <a:r>
              <a:rPr lang="es-MX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E(X) </a:t>
            </a:r>
            <a:r>
              <a:rPr lang="es-MX" dirty="0" smtClean="0"/>
              <a:t>= </a:t>
            </a:r>
            <a:r>
              <a:rPr lang="es-MX" dirty="0" smtClean="0"/>
              <a:t>0.90</a:t>
            </a:r>
            <a:endParaRPr lang="es-MX" dirty="0"/>
          </a:p>
          <a:p>
            <a:pPr marL="0" indent="0">
              <a:buNone/>
            </a:pPr>
            <a:r>
              <a:rPr lang="es-MX" dirty="0" smtClean="0"/>
              <a:t>Así que, en promedio, uno de los tres pacientes presentará ansiedad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55</a:t>
            </a:fld>
            <a:endParaRPr lang="es-ES">
              <a:latin typeface="Times New Roman" pitchFamily="18" charset="0"/>
            </a:endParaRPr>
          </a:p>
        </p:txBody>
      </p:sp>
      <p:pic>
        <p:nvPicPr>
          <p:cNvPr id="3" name="2 Imagen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445" y="2063789"/>
            <a:ext cx="3346285" cy="335239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532476" y="1969798"/>
            <a:ext cx="679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 smtClean="0">
                <a:solidFill>
                  <a:schemeClr val="accent2"/>
                </a:solidFill>
              </a:rPr>
              <a:t>b)</a:t>
            </a:r>
            <a:endParaRPr lang="es-MX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44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http://static.cnnexpansion.com/media/2011/03/08/impuesto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02"/>
          <a:stretch/>
        </p:blipFill>
        <p:spPr bwMode="auto">
          <a:xfrm>
            <a:off x="8022105" y="0"/>
            <a:ext cx="4165600" cy="163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Título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70000"/>
            </a:schemeClr>
          </a:solidFill>
        </p:spPr>
        <p:txBody>
          <a:bodyPr>
            <a:normAutofit fontScale="90000"/>
          </a:bodyPr>
          <a:lstStyle/>
          <a:p>
            <a:r>
              <a:rPr lang="es-MX" dirty="0" smtClean="0"/>
              <a:t>Ejemplo. Declaración complementaria</a:t>
            </a:r>
            <a:endParaRPr lang="es-MX" dirty="0"/>
          </a:p>
        </p:txBody>
      </p:sp>
      <p:sp>
        <p:nvSpPr>
          <p:cNvPr id="9" name="8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Considere una población en donde la probabilidad de que un contribuyente presente una declaración complementaria es del 67%</a:t>
            </a:r>
          </a:p>
          <a:p>
            <a:r>
              <a:rPr lang="es-MX" dirty="0" smtClean="0"/>
              <a:t>Suponga que un contador tiene 4 clientes por atender</a:t>
            </a:r>
          </a:p>
          <a:p>
            <a:r>
              <a:rPr lang="es-MX" dirty="0" smtClean="0"/>
              <a:t>Sea </a:t>
            </a:r>
            <a:r>
              <a:rPr lang="es-MX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MX" dirty="0" smtClean="0"/>
              <a:t> = Número de clientes que presentará declaración complementaria entre los cuatro atendidos</a:t>
            </a:r>
          </a:p>
          <a:p>
            <a:pPr marL="609585" indent="-609585">
              <a:buFont typeface="+mj-lt"/>
              <a:buAutoNum type="alphaLcParenR"/>
            </a:pPr>
            <a:r>
              <a:rPr lang="es-MX" dirty="0" smtClean="0"/>
              <a:t>Obtenga la distribución de probabilidad de </a:t>
            </a:r>
            <a:r>
              <a:rPr lang="es-MX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 marL="609585" indent="-609585">
              <a:buFont typeface="+mj-lt"/>
              <a:buAutoNum type="alphaLcParenR"/>
            </a:pPr>
            <a:r>
              <a:rPr lang="es-MX" dirty="0" smtClean="0"/>
              <a:t>Calcule el número esperado de clientes que presentará declaración complementaria entre los cuatro atendidos</a:t>
            </a:r>
            <a:endParaRPr lang="es-MX" dirty="0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94C03584-A8C1-4821-B8CF-C0903AD7327A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27660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Solución. Utilizando PQRS, tenemos</a:t>
            </a:r>
            <a:endParaRPr lang="es-MX" dirty="0"/>
          </a:p>
        </p:txBody>
      </p:sp>
      <p:graphicFrame>
        <p:nvGraphicFramePr>
          <p:cNvPr id="7" name="6 Marcador de contenido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44557216"/>
              </p:ext>
            </p:extLst>
          </p:nvPr>
        </p:nvGraphicFramePr>
        <p:xfrm>
          <a:off x="609600" y="1673225"/>
          <a:ext cx="53848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s-MX" sz="24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s-MX" sz="2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772" marR="807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P(X = x)</a:t>
                      </a:r>
                      <a:endParaRPr lang="es-MX" sz="2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772" marR="8077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s-MX" sz="2400" dirty="0" smtClean="0"/>
                        <a:t>0</a:t>
                      </a:r>
                      <a:endParaRPr lang="es-MX" sz="2400" dirty="0"/>
                    </a:p>
                  </a:txBody>
                  <a:tcPr marL="80772" marR="807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dirty="0" smtClean="0"/>
                        <a:t>0.0119</a:t>
                      </a:r>
                      <a:endParaRPr lang="es-MX" sz="2400" dirty="0"/>
                    </a:p>
                  </a:txBody>
                  <a:tcPr marL="80772" marR="8077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s-MX" sz="2400" dirty="0" smtClean="0"/>
                        <a:t>1</a:t>
                      </a:r>
                      <a:endParaRPr lang="es-MX" sz="2400" dirty="0"/>
                    </a:p>
                  </a:txBody>
                  <a:tcPr marL="80772" marR="807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dirty="0" smtClean="0"/>
                        <a:t>0.0963</a:t>
                      </a:r>
                      <a:endParaRPr lang="es-MX" sz="2400" dirty="0"/>
                    </a:p>
                  </a:txBody>
                  <a:tcPr marL="80772" marR="8077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s-MX" sz="2400" dirty="0" smtClean="0"/>
                        <a:t>2</a:t>
                      </a:r>
                      <a:endParaRPr lang="es-MX" sz="2400" dirty="0"/>
                    </a:p>
                  </a:txBody>
                  <a:tcPr marL="80772" marR="807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dirty="0" smtClean="0"/>
                        <a:t>0.2933</a:t>
                      </a:r>
                      <a:endParaRPr lang="es-MX" sz="2400" dirty="0"/>
                    </a:p>
                  </a:txBody>
                  <a:tcPr marL="80772" marR="8077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s-MX" sz="2400" dirty="0" smtClean="0"/>
                        <a:t>3</a:t>
                      </a:r>
                      <a:endParaRPr lang="es-MX" sz="2400" dirty="0"/>
                    </a:p>
                  </a:txBody>
                  <a:tcPr marL="80772" marR="807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dirty="0" smtClean="0"/>
                        <a:t>0.3970</a:t>
                      </a:r>
                      <a:endParaRPr lang="es-MX" sz="2400" dirty="0"/>
                    </a:p>
                  </a:txBody>
                  <a:tcPr marL="80772" marR="8077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s-MX" sz="2400" dirty="0" smtClean="0"/>
                        <a:t>4</a:t>
                      </a:r>
                      <a:endParaRPr lang="es-MX" sz="2400" dirty="0"/>
                    </a:p>
                  </a:txBody>
                  <a:tcPr marL="80772" marR="807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dirty="0" smtClean="0"/>
                        <a:t>0.2015</a:t>
                      </a:r>
                      <a:endParaRPr lang="es-MX" sz="2400" dirty="0"/>
                    </a:p>
                  </a:txBody>
                  <a:tcPr marL="80772" marR="80772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s-MX" sz="2400" dirty="0" smtClean="0"/>
                        <a:t>Total</a:t>
                      </a:r>
                      <a:endParaRPr lang="es-MX" sz="2400" dirty="0"/>
                    </a:p>
                  </a:txBody>
                  <a:tcPr marL="80772" marR="807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dirty="0" smtClean="0"/>
                        <a:t>1.0000</a:t>
                      </a:r>
                      <a:endParaRPr lang="es-MX" sz="2400" dirty="0"/>
                    </a:p>
                  </a:txBody>
                  <a:tcPr marL="80772" marR="80772"/>
                </a:tc>
                <a:extLst>
                  <a:ext uri="{0D108BD9-81ED-4DB2-BD59-A6C34878D82A}">
                    <a16:rowId xmlns:a16="http://schemas.microsoft.com/office/drawing/2014/main" val="2776198394"/>
                  </a:ext>
                </a:extLst>
              </a:tr>
            </a:tbl>
          </a:graphicData>
        </a:graphic>
      </p:graphicFrame>
      <p:sp>
        <p:nvSpPr>
          <p:cNvPr id="8" name="7 Marcador de contenido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MX" dirty="0" smtClean="0"/>
              <a:t>El número esperado de contribuyentes entre los 4 que presentará declaración complementaria es</a:t>
            </a:r>
          </a:p>
          <a:p>
            <a:pPr marL="709066" indent="0">
              <a:buNone/>
            </a:pPr>
            <a:r>
              <a:rPr lang="es-MX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E(X) = </a:t>
            </a:r>
            <a:r>
              <a:rPr lang="es-MX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np</a:t>
            </a:r>
            <a:r>
              <a:rPr lang="es-MX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smtClean="0"/>
              <a:t>= 4(0.67)</a:t>
            </a:r>
          </a:p>
          <a:p>
            <a:pPr marL="709066" indent="0">
              <a:buNone/>
            </a:pPr>
            <a:r>
              <a:rPr lang="es-MX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E(X) = </a:t>
            </a:r>
            <a:r>
              <a:rPr lang="es-MX" dirty="0" smtClean="0"/>
              <a:t>2.68</a:t>
            </a:r>
            <a:endParaRPr lang="es-MX" dirty="0"/>
          </a:p>
          <a:p>
            <a:r>
              <a:rPr lang="es-MX" dirty="0" smtClean="0"/>
              <a:t>Así que, en promedio, 3 de los cuatro clientes presentarán declaración complementaria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57</a:t>
            </a:fld>
            <a:endParaRPr lang="es-ES">
              <a:latin typeface="Times New Roman" pitchFamily="18" charset="0"/>
            </a:endParaRPr>
          </a:p>
        </p:txBody>
      </p:sp>
      <p:pic>
        <p:nvPicPr>
          <p:cNvPr id="9" name="Picture 2" descr="http://static.cnnexpansion.com/media/2011/03/08/impuesto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02"/>
          <a:stretch/>
        </p:blipFill>
        <p:spPr bwMode="auto">
          <a:xfrm>
            <a:off x="1199456" y="4866839"/>
            <a:ext cx="4165600" cy="163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56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Ejemplo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sz="3733" dirty="0"/>
              <a:t>De una línea de producción que genera 3% de productos con una deficiencia menor se toman aleatoriamente 20 unidades</a:t>
            </a:r>
          </a:p>
          <a:p>
            <a:pPr marL="685783" indent="-685783">
              <a:buFont typeface="+mj-lt"/>
              <a:buAutoNum type="alphaLcParenR"/>
            </a:pPr>
            <a:r>
              <a:rPr lang="es-ES" sz="3733" dirty="0"/>
              <a:t>Calcule la probabilidad de que al menos una de las unidades sea defectuosa. </a:t>
            </a:r>
            <a:r>
              <a:rPr lang="es-ES" sz="3733" dirty="0">
                <a:solidFill>
                  <a:srgbClr val="C00000"/>
                </a:solidFill>
              </a:rPr>
              <a:t>R = 0.4562</a:t>
            </a:r>
          </a:p>
          <a:p>
            <a:pPr marL="685783" indent="-685783">
              <a:buFont typeface="+mj-lt"/>
              <a:buAutoNum type="alphaLcParenR"/>
            </a:pPr>
            <a:r>
              <a:rPr lang="es-ES" sz="3733" dirty="0"/>
              <a:t>Calcule el número esperado de unidades defectuosas entre las 20 seleccionadas. </a:t>
            </a:r>
            <a:r>
              <a:rPr lang="es-ES" sz="3733" dirty="0">
                <a:solidFill>
                  <a:srgbClr val="C00000"/>
                </a:solidFill>
              </a:rPr>
              <a:t>R = 0.6, es decir, prácticamente,</a:t>
            </a:r>
            <a:br>
              <a:rPr lang="es-ES" sz="3733" dirty="0">
                <a:solidFill>
                  <a:srgbClr val="C00000"/>
                </a:solidFill>
              </a:rPr>
            </a:br>
            <a:r>
              <a:rPr lang="es-ES" sz="3733" dirty="0">
                <a:solidFill>
                  <a:srgbClr val="C00000"/>
                </a:solidFill>
              </a:rPr>
              <a:t>ninguna de las 20 unidades</a:t>
            </a:r>
            <a:br>
              <a:rPr lang="es-ES" sz="3733" dirty="0">
                <a:solidFill>
                  <a:srgbClr val="C00000"/>
                </a:solidFill>
              </a:rPr>
            </a:br>
            <a:r>
              <a:rPr lang="es-ES" sz="3733" dirty="0">
                <a:solidFill>
                  <a:srgbClr val="C00000"/>
                </a:solidFill>
              </a:rPr>
              <a:t>examinadas será defectuosa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9493D9E3-363F-4BFB-92BD-7A0605BDEFF6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58</a:t>
            </a:fld>
            <a:endParaRPr lang="es-ES">
              <a:latin typeface="Times New Roman" pitchFamily="18" charset="0"/>
            </a:endParaRPr>
          </a:p>
        </p:txBody>
      </p:sp>
      <p:pic>
        <p:nvPicPr>
          <p:cNvPr id="79874" name="Picture 2" descr="http://www.foodprocessing-technology.com/projects/natural/images/image5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213" y="4941169"/>
            <a:ext cx="3810000" cy="161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25209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 descr="http://www.foodprocessing-technology.com/projects/natural/images/image5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213" y="4941169"/>
            <a:ext cx="3810000" cy="161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Ejemplo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lphaLcParenR" startAt="3"/>
            </a:pPr>
            <a:r>
              <a:rPr lang="es-ES" sz="3733" dirty="0" smtClean="0"/>
              <a:t>Calcule la probabilidad de que de </a:t>
            </a:r>
            <a:r>
              <a:rPr lang="es-ES" sz="3733" dirty="0"/>
              <a:t>las 20 </a:t>
            </a:r>
            <a:r>
              <a:rPr lang="es-ES" sz="3733" dirty="0" smtClean="0"/>
              <a:t>seleccionadas, haya entre 1 y 4 piezas defectuosas, ambas inclusive.</a:t>
            </a:r>
            <a:br>
              <a:rPr lang="es-ES" sz="3733" dirty="0" smtClean="0"/>
            </a:br>
            <a:r>
              <a:rPr lang="es-ES" sz="3733" dirty="0" smtClean="0"/>
              <a:t>P(1 </a:t>
            </a:r>
            <a:r>
              <a:rPr lang="es-ES" sz="3733" dirty="0" smtClean="0">
                <a:sym typeface="Symbol" panose="05050102010706020507" pitchFamily="18" charset="2"/>
              </a:rPr>
              <a:t> X  4) = P(X=1) + P(X=2) + P(X=3) + P(X=4)</a:t>
            </a:r>
          </a:p>
          <a:p>
            <a:pPr marL="0" indent="0">
              <a:buNone/>
            </a:pPr>
            <a:r>
              <a:rPr lang="es-ES" sz="3733" dirty="0" smtClean="0">
                <a:sym typeface="Symbol" panose="05050102010706020507" pitchFamily="18" charset="2"/>
              </a:rPr>
              <a:t>Pero también </a:t>
            </a:r>
            <a:r>
              <a:rPr lang="es-ES" sz="3733" dirty="0"/>
              <a:t>P(1 </a:t>
            </a:r>
            <a:r>
              <a:rPr lang="es-ES" sz="3733" dirty="0">
                <a:sym typeface="Symbol" panose="05050102010706020507" pitchFamily="18" charset="2"/>
              </a:rPr>
              <a:t> X  4) </a:t>
            </a:r>
            <a:r>
              <a:rPr lang="es-ES" sz="3733" dirty="0" smtClean="0">
                <a:sym typeface="Symbol" panose="05050102010706020507" pitchFamily="18" charset="2"/>
              </a:rPr>
              <a:t>= 1 – P(X=0) – P(X&gt;4) = 1 – 0.5438 – 0.0003 = 0.5435</a:t>
            </a:r>
            <a:r>
              <a:rPr lang="es-ES" sz="3733" dirty="0" smtClean="0"/>
              <a:t/>
            </a:r>
            <a:br>
              <a:rPr lang="es-ES" sz="3733" dirty="0" smtClean="0"/>
            </a:br>
            <a:r>
              <a:rPr lang="es-ES" sz="3733" dirty="0" smtClean="0">
                <a:solidFill>
                  <a:srgbClr val="C00000"/>
                </a:solidFill>
              </a:rPr>
              <a:t>R </a:t>
            </a:r>
            <a:r>
              <a:rPr lang="es-ES" sz="3733" dirty="0">
                <a:solidFill>
                  <a:srgbClr val="C00000"/>
                </a:solidFill>
              </a:rPr>
              <a:t>= </a:t>
            </a:r>
            <a:r>
              <a:rPr lang="es-ES" sz="3733" dirty="0" smtClean="0">
                <a:solidFill>
                  <a:srgbClr val="C00000"/>
                </a:solidFill>
              </a:rPr>
              <a:t>0.4559</a:t>
            </a:r>
            <a:endParaRPr lang="es-ES" sz="3733" dirty="0">
              <a:solidFill>
                <a:srgbClr val="C00000"/>
              </a:solidFill>
            </a:endParaRP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9493D9E3-363F-4BFB-92BD-7A0605BDEFF6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287146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Distribución Bernoulli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4267" dirty="0"/>
              <a:t>Si </a:t>
            </a:r>
            <a:r>
              <a:rPr lang="es-ES" sz="42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~ </a:t>
            </a:r>
            <a:r>
              <a:rPr lang="es-ES" sz="4267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</a:t>
            </a:r>
            <a:r>
              <a:rPr lang="es-ES" sz="426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(p)</a:t>
            </a:r>
            <a:r>
              <a:rPr lang="es-ES" sz="4267" dirty="0"/>
              <a:t>, entonces la </a:t>
            </a:r>
            <a:r>
              <a:rPr lang="es-ES" sz="4267" dirty="0">
                <a:solidFill>
                  <a:srgbClr val="FF0000"/>
                </a:solidFill>
              </a:rPr>
              <a:t>función de masa de probabilidad </a:t>
            </a:r>
            <a:r>
              <a:rPr lang="es-ES" sz="4267" dirty="0"/>
              <a:t>(</a:t>
            </a:r>
            <a:r>
              <a:rPr lang="es-ES" sz="4267" dirty="0" err="1"/>
              <a:t>fmp</a:t>
            </a:r>
            <a:r>
              <a:rPr lang="es-ES" sz="4267" dirty="0"/>
              <a:t>) de </a:t>
            </a:r>
            <a:r>
              <a:rPr lang="es-ES" sz="4267" i="1" dirty="0"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X</a:t>
            </a:r>
            <a:r>
              <a:rPr lang="es-ES" sz="4267" dirty="0"/>
              <a:t> es </a:t>
            </a:r>
          </a:p>
          <a:p>
            <a:endParaRPr lang="es-ES" sz="4267" dirty="0"/>
          </a:p>
          <a:p>
            <a:pPr marL="0" indent="0">
              <a:buNone/>
            </a:pPr>
            <a:r>
              <a:rPr lang="es-ES" sz="4267" dirty="0"/>
              <a:t>o sea</a:t>
            </a:r>
          </a:p>
        </p:txBody>
      </p:sp>
      <p:sp>
        <p:nvSpPr>
          <p:cNvPr id="6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7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8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B4738C01-6855-4987-A0DD-278B7647A64D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s-ES">
              <a:latin typeface="Times New Roman" pitchFamily="18" charset="0"/>
            </a:endParaRPr>
          </a:p>
        </p:txBody>
      </p:sp>
      <p:pic>
        <p:nvPicPr>
          <p:cNvPr id="11" name="10 Imagen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627" y="3332989"/>
            <a:ext cx="6656832" cy="512979"/>
          </a:xfrm>
          <a:prstGeom prst="rect">
            <a:avLst/>
          </a:prstGeom>
        </p:spPr>
      </p:pic>
      <p:pic>
        <p:nvPicPr>
          <p:cNvPr id="12" name="11 Image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542" y="4773149"/>
            <a:ext cx="8185708" cy="51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57855"/>
      </p:ext>
    </p:extLst>
  </p:cSld>
  <p:clrMapOvr>
    <a:masterClrMapping/>
  </p:clrMapOvr>
  <p:transition spd="slow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7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Ejemplo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 smtClean="0"/>
              <a:t>De todos los clientes que adquieren cierto modelo de reproductor mp3, 5</a:t>
            </a:r>
            <a:r>
              <a:rPr lang="es-ES" dirty="0"/>
              <a:t>% de </a:t>
            </a:r>
            <a:r>
              <a:rPr lang="es-ES" dirty="0" smtClean="0"/>
              <a:t>ellos prefieren la carcasa de color amarillo</a:t>
            </a:r>
          </a:p>
          <a:p>
            <a:r>
              <a:rPr lang="es-ES" dirty="0" smtClean="0"/>
              <a:t>Se selecciona aleatoriamente a 15 clientes de entre los que adquirieron reproductores mp3 el último mes</a:t>
            </a:r>
            <a:endParaRPr lang="es-ES" dirty="0"/>
          </a:p>
          <a:p>
            <a:pPr marL="609585" indent="-609585">
              <a:buFont typeface="+mj-lt"/>
              <a:buAutoNum type="alphaLcParenR"/>
            </a:pPr>
            <a:r>
              <a:rPr lang="es-ES" dirty="0"/>
              <a:t>Calcule la probabilidad de que </a:t>
            </a:r>
            <a:r>
              <a:rPr lang="es-ES" dirty="0" smtClean="0"/>
              <a:t>entre 1 y 4 de ellos (ambos inclusive) hayan preferido el color amarillo. </a:t>
            </a:r>
            <a:r>
              <a:rPr lang="es-ES" dirty="0" smtClean="0">
                <a:solidFill>
                  <a:srgbClr val="C00000"/>
                </a:solidFill>
              </a:rPr>
              <a:t>R = 0.5362</a:t>
            </a:r>
            <a:r>
              <a:rPr lang="es-ES" dirty="0" smtClean="0"/>
              <a:t> </a:t>
            </a:r>
            <a:endParaRPr lang="es-ES" dirty="0"/>
          </a:p>
          <a:p>
            <a:pPr marL="609585" indent="-609585">
              <a:buFont typeface="+mj-lt"/>
              <a:buAutoNum type="alphaLcParenR"/>
            </a:pPr>
            <a:r>
              <a:rPr lang="es-ES" dirty="0"/>
              <a:t>Calcule el número esperado </a:t>
            </a:r>
            <a:r>
              <a:rPr lang="es-ES" dirty="0" smtClean="0"/>
              <a:t>de</a:t>
            </a:r>
            <a:br>
              <a:rPr lang="es-ES" dirty="0" smtClean="0"/>
            </a:br>
            <a:r>
              <a:rPr lang="es-ES" dirty="0" smtClean="0"/>
              <a:t>unidades amarillas entre </a:t>
            </a:r>
            <a:r>
              <a:rPr lang="es-ES" dirty="0"/>
              <a:t>las </a:t>
            </a:r>
            <a:r>
              <a:rPr lang="es-ES" dirty="0" smtClean="0"/>
              <a:t>15</a:t>
            </a:r>
            <a:br>
              <a:rPr lang="es-ES" dirty="0" smtClean="0"/>
            </a:br>
            <a:r>
              <a:rPr lang="es-ES" dirty="0" smtClean="0"/>
              <a:t>adquiridas. </a:t>
            </a:r>
            <a:r>
              <a:rPr lang="es-ES" dirty="0" smtClean="0">
                <a:solidFill>
                  <a:srgbClr val="C00000"/>
                </a:solidFill>
              </a:rPr>
              <a:t>R = 0.75. Aproximadamente</a:t>
            </a:r>
            <a:br>
              <a:rPr lang="es-ES" dirty="0" smtClean="0">
                <a:solidFill>
                  <a:srgbClr val="C00000"/>
                </a:solidFill>
              </a:rPr>
            </a:br>
            <a:r>
              <a:rPr lang="es-ES" dirty="0" smtClean="0">
                <a:solidFill>
                  <a:srgbClr val="C00000"/>
                </a:solidFill>
              </a:rPr>
              <a:t>una de las 15 unidades</a:t>
            </a:r>
            <a:r>
              <a:rPr lang="es-ES" dirty="0">
                <a:solidFill>
                  <a:srgbClr val="C00000"/>
                </a:solidFill>
              </a:rPr>
              <a:t>, en </a:t>
            </a:r>
            <a:r>
              <a:rPr lang="es-ES" dirty="0" smtClean="0">
                <a:solidFill>
                  <a:srgbClr val="C00000"/>
                </a:solidFill>
              </a:rPr>
              <a:t>promedio</a:t>
            </a:r>
            <a:r>
              <a:rPr lang="es-ES" dirty="0" smtClean="0"/>
              <a:t>,</a:t>
            </a:r>
            <a:br>
              <a:rPr lang="es-ES" dirty="0" smtClean="0"/>
            </a:br>
            <a:r>
              <a:rPr lang="es-ES" dirty="0" smtClean="0">
                <a:solidFill>
                  <a:srgbClr val="C00000"/>
                </a:solidFill>
              </a:rPr>
              <a:t>será amarilla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9493D9E3-363F-4BFB-92BD-7A0605BDEFF6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60</a:t>
            </a:fld>
            <a:endParaRPr lang="es-ES">
              <a:latin typeface="Times New Roman" pitchFamily="18" charset="0"/>
            </a:endParaRPr>
          </a:p>
        </p:txBody>
      </p:sp>
      <p:pic>
        <p:nvPicPr>
          <p:cNvPr id="80898" name="Picture 2" descr="https://www.latestgadget.com.ph/image/cache/data/MP3,%20MP4,%20Media%20Players/Clip%20mp3%20Player%20with%20LCD-%20Green%202-1700x17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235" y="4509120"/>
            <a:ext cx="2976331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430544"/>
      </p:ext>
    </p:extLst>
  </p:cSld>
  <p:clrMapOvr>
    <a:masterClrMapping/>
  </p:clrMapOvr>
  <p:transition spd="slow"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8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8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80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7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Distribución </a:t>
            </a:r>
            <a:r>
              <a:rPr lang="es-MX" dirty="0" err="1" smtClean="0"/>
              <a:t>Hipergeométrica</a:t>
            </a:r>
            <a:endParaRPr lang="es-MX" dirty="0"/>
          </a:p>
        </p:txBody>
      </p:sp>
      <p:sp>
        <p:nvSpPr>
          <p:cNvPr id="8" name="7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61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57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Distribución </a:t>
            </a:r>
            <a:r>
              <a:rPr lang="es-MX" dirty="0" err="1"/>
              <a:t>Hipergeométrica</a:t>
            </a:r>
            <a:endParaRPr lang="es-ES" dirty="0"/>
          </a:p>
        </p:txBody>
      </p:sp>
      <p:sp>
        <p:nvSpPr>
          <p:cNvPr id="798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s-MX" sz="4267" dirty="0"/>
              <a:t>Se tiene una población con un número finito de elementos, </a:t>
            </a:r>
            <a:r>
              <a:rPr lang="es-MX" sz="4267" i="1" dirty="0">
                <a:latin typeface="Times New Roman" pitchFamily="18" charset="0"/>
              </a:rPr>
              <a:t>N</a:t>
            </a:r>
          </a:p>
          <a:p>
            <a:r>
              <a:rPr lang="es-MX" sz="4267" dirty="0"/>
              <a:t>Hay </a:t>
            </a:r>
            <a:r>
              <a:rPr lang="es-MX" sz="4267" i="1" dirty="0">
                <a:latin typeface="Times New Roman" pitchFamily="18" charset="0"/>
              </a:rPr>
              <a:t>k</a:t>
            </a:r>
            <a:r>
              <a:rPr lang="es-MX" sz="4267" dirty="0"/>
              <a:t> elementos del tipo 1 y </a:t>
            </a:r>
            <a:r>
              <a:rPr lang="es-MX" sz="4267" i="1" dirty="0">
                <a:latin typeface="Times New Roman" pitchFamily="18" charset="0"/>
              </a:rPr>
              <a:t>N-k</a:t>
            </a:r>
            <a:r>
              <a:rPr lang="es-MX" sz="4267" dirty="0"/>
              <a:t> del tipo 2</a:t>
            </a:r>
          </a:p>
          <a:p>
            <a:r>
              <a:rPr lang="es-MX" sz="4267" dirty="0"/>
              <a:t>Se extraen </a:t>
            </a:r>
            <a:r>
              <a:rPr lang="es-MX" sz="4267" i="1" dirty="0">
                <a:latin typeface="Times New Roman" pitchFamily="18" charset="0"/>
              </a:rPr>
              <a:t>n</a:t>
            </a:r>
            <a:r>
              <a:rPr lang="es-MX" sz="4267" dirty="0"/>
              <a:t> elementos sin reemplazo</a:t>
            </a:r>
          </a:p>
          <a:p>
            <a:r>
              <a:rPr lang="es-MX" sz="4267" dirty="0"/>
              <a:t>Sea </a:t>
            </a:r>
            <a:r>
              <a:rPr lang="es-MX" sz="4267" i="1" dirty="0">
                <a:latin typeface="Times New Roman" pitchFamily="18" charset="0"/>
              </a:rPr>
              <a:t>X</a:t>
            </a:r>
            <a:r>
              <a:rPr lang="es-MX" sz="4267" dirty="0"/>
              <a:t> el número de elementos de tipo 1 entre los extraídos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671FF037-43BF-4A28-9B26-0F504ECFAC5A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62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3492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Distribución </a:t>
            </a:r>
            <a:r>
              <a:rPr lang="es-MX" dirty="0" err="1"/>
              <a:t>Hipergeométrica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875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s-MX" dirty="0" smtClean="0"/>
                  <a:t>Entonces </a:t>
                </a:r>
                <a:r>
                  <a:rPr lang="es-MX" i="1" dirty="0">
                    <a:latin typeface="Times New Roman" pitchFamily="18" charset="0"/>
                  </a:rPr>
                  <a:t>X</a:t>
                </a:r>
                <a:r>
                  <a:rPr lang="es-MX" dirty="0"/>
                  <a:t> se distribuye </a:t>
                </a:r>
                <a:r>
                  <a:rPr lang="es-MX" dirty="0" err="1"/>
                  <a:t>hipergeométrica</a:t>
                </a:r>
                <a:r>
                  <a:rPr lang="es-MX" dirty="0"/>
                  <a:t> con parámetros </a:t>
                </a:r>
                <a:r>
                  <a:rPr lang="es-MX" i="1" dirty="0" smtClean="0">
                    <a:latin typeface="Times New Roman" pitchFamily="18" charset="0"/>
                  </a:rPr>
                  <a:t>N</a:t>
                </a:r>
                <a:r>
                  <a:rPr lang="es-MX" dirty="0" smtClean="0"/>
                  <a:t>, </a:t>
                </a:r>
                <a:r>
                  <a:rPr lang="es-MX" i="1" dirty="0" smtClean="0">
                    <a:latin typeface="Times New Roman" pitchFamily="18" charset="0"/>
                  </a:rPr>
                  <a:t>k</a:t>
                </a:r>
                <a:r>
                  <a:rPr lang="es-MX" dirty="0" smtClean="0"/>
                  <a:t> </a:t>
                </a:r>
                <a:r>
                  <a:rPr lang="es-MX" dirty="0"/>
                  <a:t>y </a:t>
                </a:r>
                <a:r>
                  <a:rPr lang="es-MX" i="1" dirty="0" smtClean="0">
                    <a:latin typeface="Times New Roman" pitchFamily="18" charset="0"/>
                  </a:rPr>
                  <a:t>n,</a:t>
                </a:r>
                <a:r>
                  <a:rPr lang="es-MX" dirty="0" smtClean="0">
                    <a:latin typeface="Times New Roman" pitchFamily="18" charset="0"/>
                  </a:rPr>
                  <a:t> lo cual se representa con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/>
                      </a:rPr>
                      <m:t>𝑋</m:t>
                    </m:r>
                    <m:r>
                      <a:rPr lang="es-MX" b="0" i="1" smtClean="0">
                        <a:latin typeface="Cambria Math"/>
                        <a:ea typeface="Cambria Math"/>
                      </a:rPr>
                      <m:t>~</m:t>
                    </m:r>
                    <m:r>
                      <a:rPr lang="es-MX" b="0" i="1" smtClean="0">
                        <a:latin typeface="Cambria Math"/>
                        <a:ea typeface="Cambria Math"/>
                      </a:rPr>
                      <m:t>𝐻𝑖𝑝</m:t>
                    </m:r>
                    <m:d>
                      <m:dPr>
                        <m:ctrlPr>
                          <a:rPr lang="es-MX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s-MX" b="0" i="1" smtClean="0">
                            <a:latin typeface="Cambria Math"/>
                            <a:ea typeface="Cambria Math"/>
                          </a:rPr>
                          <m:t>𝑁</m:t>
                        </m:r>
                        <m:r>
                          <a:rPr lang="es-MX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s-MX" b="0" i="1" smtClean="0">
                            <a:latin typeface="Cambria Math"/>
                            <a:ea typeface="Cambria Math"/>
                          </a:rPr>
                          <m:t>𝑘</m:t>
                        </m:r>
                        <m:r>
                          <a:rPr lang="es-MX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s-MX" b="0" i="1" smtClean="0">
                            <a:latin typeface="Cambria Math"/>
                            <a:ea typeface="Cambria Math"/>
                          </a:rPr>
                          <m:t>𝑛</m:t>
                        </m:r>
                      </m:e>
                    </m:d>
                  </m:oMath>
                </a14:m>
                <a:endParaRPr lang="es-MX" i="1" dirty="0" smtClean="0">
                  <a:latin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s-MX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MX" b="0" i="1" smtClean="0">
                                        <a:latin typeface="Cambria Math"/>
                                      </a:rPr>
                                      <m:t>𝑘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MX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MX" b="0" i="1" smtClean="0">
                                        <a:latin typeface="Cambria Math"/>
                                      </a:rPr>
                                      <m:t>𝑁</m:t>
                                    </m:r>
                                    <m:r>
                                      <a:rPr lang="es-MX" b="0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s-MX" b="0" i="1" smtClean="0">
                                        <a:latin typeface="Cambria Math"/>
                                      </a:rPr>
                                      <m:t>𝑘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MX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  <m:r>
                                      <a:rPr lang="es-MX" b="0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s-MX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mr>
                              </m:m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MX" b="0" i="1" smtClean="0">
                                        <a:latin typeface="Cambria Math"/>
                                      </a:rPr>
                                      <m:t>𝑁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MX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d>
                        </m:den>
                      </m:f>
                      <m:r>
                        <a:rPr lang="es-MX" b="0" i="1" smtClean="0">
                          <a:latin typeface="Cambria Math"/>
                        </a:rPr>
                        <m:t>;  </m:t>
                      </m:r>
                      <m:r>
                        <a:rPr lang="es-MX" b="0" i="1" smtClean="0">
                          <a:latin typeface="Cambria Math"/>
                        </a:rPr>
                        <m:t>𝑚𝑎𝑥</m:t>
                      </m:r>
                      <m:d>
                        <m:dPr>
                          <m:begChr m:val="{"/>
                          <m:endChr m:val="}"/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atin typeface="Cambria Math"/>
                            </a:rPr>
                            <m:t>0,</m:t>
                          </m:r>
                          <m:r>
                            <a:rPr lang="es-MX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s-MX" b="0" i="1" smtClean="0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b="0" i="1" smtClean="0">
                                  <a:latin typeface="Cambria Math"/>
                                </a:rPr>
                                <m:t>𝑁</m:t>
                              </m:r>
                              <m:r>
                                <a:rPr lang="es-MX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s-MX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lang="es-MX" b="0" i="1" smtClean="0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s-MX" b="0" i="1" smtClean="0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s-MX" b="0" i="1" smtClean="0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s-MX" b="0" i="1" smtClean="0">
                          <a:latin typeface="Cambria Math"/>
                          <a:ea typeface="Cambria Math"/>
                        </a:rPr>
                        <m:t>𝑚𝑖𝑛</m:t>
                      </m:r>
                      <m:d>
                        <m:dPr>
                          <m:begChr m:val="{"/>
                          <m:endChr m:val="}"/>
                          <m:ctrlPr>
                            <a:rPr lang="es-MX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s-MX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s-MX" b="0" i="1" smtClean="0">
                              <a:latin typeface="Cambria Math"/>
                              <a:ea typeface="Cambria Math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s-ES" i="1" dirty="0" smtClean="0">
                  <a:latin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s-MX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b="0" i="1" smtClean="0">
                              <a:latin typeface="Cambria Math"/>
                            </a:rPr>
                            <m:t>𝑛𝑘</m:t>
                          </m:r>
                        </m:num>
                        <m:den>
                          <m:r>
                            <a:rPr lang="es-MX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s-MX" b="0" i="1" dirty="0" smtClean="0">
                  <a:latin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/>
                        </a:rPr>
                        <m:t>𝑉𝑎𝑟</m:t>
                      </m:r>
                      <m:d>
                        <m:d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s-MX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b="0" i="1" smtClean="0">
                              <a:latin typeface="Cambria Math"/>
                            </a:rPr>
                            <m:t>𝑛𝑘</m:t>
                          </m:r>
                          <m:d>
                            <m:dPr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b="0" i="1" smtClean="0">
                                  <a:latin typeface="Cambria Math"/>
                                </a:rPr>
                                <m:t>𝑁</m:t>
                              </m:r>
                              <m:r>
                                <a:rPr lang="es-MX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s-MX" b="0" i="1" smtClean="0">
                                  <a:latin typeface="Cambria Math"/>
                                </a:rPr>
                                <m:t>𝑘</m:t>
                              </m:r>
                            </m:e>
                          </m:d>
                          <m:d>
                            <m:dPr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b="0" i="1" smtClean="0">
                                  <a:latin typeface="Cambria Math"/>
                                </a:rPr>
                                <m:t>𝑁</m:t>
                              </m:r>
                              <m:r>
                                <a:rPr lang="es-MX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s-MX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s-MX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b="0" i="1" smtClean="0">
                                  <a:latin typeface="Cambria Math"/>
                                </a:rPr>
                                <m:t>𝑁</m:t>
                              </m:r>
                              <m:r>
                                <a:rPr lang="es-MX" b="0" i="1" smtClean="0">
                                  <a:latin typeface="Cambria Math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s-ES" i="1" dirty="0"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7987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667" t="-1000" r="-155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671FF037-43BF-4A28-9B26-0F504ECFAC5A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63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9725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3 Grupo"/>
          <p:cNvGrpSpPr/>
          <p:nvPr/>
        </p:nvGrpSpPr>
        <p:grpSpPr>
          <a:xfrm>
            <a:off x="7765203" y="219817"/>
            <a:ext cx="4445000" cy="1580199"/>
            <a:chOff x="5823902" y="248280"/>
            <a:chExt cx="3333750" cy="1580198"/>
          </a:xfrm>
        </p:grpSpPr>
        <p:pic>
          <p:nvPicPr>
            <p:cNvPr id="10" name="Picture 372" descr="http://momath.org/wp-content/uploads/2015/09/urn2_small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3902" y="248280"/>
              <a:ext cx="3333750" cy="1580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1 Elipse"/>
            <p:cNvSpPr>
              <a:spLocks noChangeAspect="1"/>
            </p:cNvSpPr>
            <p:nvPr/>
          </p:nvSpPr>
          <p:spPr>
            <a:xfrm>
              <a:off x="6746471" y="1422893"/>
              <a:ext cx="396944" cy="3969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s-MX" sz="320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Ejemplo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s-ES" sz="3733" dirty="0"/>
              <a:t>Se sacan dos bolas de manera sucesiva sin reemplazo de una urna que contiene cuatro bolas rojas y tres </a:t>
            </a:r>
            <a:r>
              <a:rPr lang="es-ES" sz="3733" dirty="0" smtClean="0"/>
              <a:t>negras</a:t>
            </a:r>
          </a:p>
          <a:p>
            <a:r>
              <a:rPr lang="es-ES" sz="3733" dirty="0" smtClean="0"/>
              <a:t>Sea </a:t>
            </a:r>
            <a:r>
              <a:rPr lang="es-ES" sz="3733" i="1" dirty="0" smtClean="0">
                <a:latin typeface="Times New Roman" pitchFamily="18" charset="0"/>
              </a:rPr>
              <a:t>X</a:t>
            </a:r>
            <a:r>
              <a:rPr lang="es-ES" sz="3733" dirty="0" smtClean="0"/>
              <a:t> </a:t>
            </a:r>
            <a:r>
              <a:rPr lang="es-ES" sz="3733" dirty="0"/>
              <a:t>el número de bolas rojas extraídas</a:t>
            </a:r>
          </a:p>
          <a:p>
            <a:pPr marL="742950" indent="-742950">
              <a:buFont typeface="+mj-lt"/>
              <a:buAutoNum type="alphaLcParenR"/>
            </a:pPr>
            <a:r>
              <a:rPr lang="es-ES" sz="3733" dirty="0"/>
              <a:t>Obtenga la distribución de probabilidad de </a:t>
            </a:r>
            <a:r>
              <a:rPr lang="es-ES" sz="3733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 marL="742950" indent="-742950">
              <a:buFont typeface="+mj-lt"/>
              <a:buAutoNum type="alphaLcParenR"/>
            </a:pPr>
            <a:r>
              <a:rPr lang="es-ES" sz="3733" dirty="0" smtClean="0"/>
              <a:t>Calcule el número esperado de bolas rojas entre las extraídas</a:t>
            </a:r>
            <a:endParaRPr lang="es-ES" sz="3733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3733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7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8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2462C713-AC52-450E-B70A-285538CDB79B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64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040883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Ejemplo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514350" indent="-514350">
                  <a:buFont typeface="+mj-lt"/>
                  <a:buAutoNum type="alphaLcParenR"/>
                </a:pPr>
                <a:r>
                  <a:rPr lang="es-MX" dirty="0" smtClean="0"/>
                  <a:t>Tenemos que </a:t>
                </a:r>
                <a:br>
                  <a:rPr lang="es-MX" dirty="0" smtClean="0"/>
                </a:br>
                <a14:m>
                  <m:oMath xmlns:m="http://schemas.openxmlformats.org/officeDocument/2006/math">
                    <m:r>
                      <a:rPr lang="es-MX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s-MX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MX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s-MX" i="1"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s-MX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MX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MX" i="1">
                                      <a:latin typeface="Cambria Math"/>
                                    </a:rPr>
                                    <m:t>𝑁</m:t>
                                  </m:r>
                                  <m:r>
                                    <a:rPr lang="es-MX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s-MX" i="1"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s-MX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s-MX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s-MX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mr>
                            </m:m>
                          </m:e>
                        </m:d>
                      </m:num>
                      <m:den>
                        <m:d>
                          <m:d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MX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MX" i="1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s-MX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mr>
                            </m:m>
                          </m:e>
                        </m:d>
                      </m:den>
                    </m:f>
                    <m:r>
                      <a:rPr lang="es-MX" i="1">
                        <a:latin typeface="Cambria Math"/>
                      </a:rPr>
                      <m:t>;  </m:t>
                    </m:r>
                    <m:r>
                      <a:rPr lang="es-MX" i="1">
                        <a:latin typeface="Cambria Math"/>
                      </a:rPr>
                      <m:t>𝑚𝑎𝑥</m:t>
                    </m:r>
                    <m:d>
                      <m:dPr>
                        <m:begChr m:val="{"/>
                        <m:endChr m:val="}"/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i="1">
                            <a:latin typeface="Cambria Math"/>
                          </a:rPr>
                          <m:t>0,</m:t>
                        </m:r>
                        <m:r>
                          <a:rPr lang="es-MX" i="1">
                            <a:latin typeface="Cambria Math"/>
                          </a:rPr>
                          <m:t>𝑘</m:t>
                        </m:r>
                        <m:r>
                          <a:rPr lang="es-MX" i="1">
                            <a:latin typeface="Cambria Math"/>
                          </a:rPr>
                          <m:t>−</m:t>
                        </m:r>
                        <m:d>
                          <m:d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i="1">
                                <a:latin typeface="Cambria Math"/>
                              </a:rPr>
                              <m:t>𝑁</m:t>
                            </m:r>
                            <m:r>
                              <a:rPr lang="es-MX" i="1">
                                <a:latin typeface="Cambria Math"/>
                              </a:rPr>
                              <m:t>−</m:t>
                            </m:r>
                            <m:r>
                              <a:rPr lang="es-MX" i="1">
                                <a:latin typeface="Cambria Math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s-MX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es-MX" i="1">
                        <a:latin typeface="Cambria Math"/>
                        <a:ea typeface="Cambria Math"/>
                      </a:rPr>
                      <m:t>𝑥</m:t>
                    </m:r>
                    <m:r>
                      <a:rPr lang="es-MX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es-MX" i="1">
                        <a:latin typeface="Cambria Math"/>
                        <a:ea typeface="Cambria Math"/>
                      </a:rPr>
                      <m:t>𝑚𝑖𝑛</m:t>
                    </m:r>
                    <m:d>
                      <m:dPr>
                        <m:begChr m:val="{"/>
                        <m:endChr m:val="}"/>
                        <m:ctrlPr>
                          <a:rPr lang="es-MX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s-MX" i="1">
                            <a:latin typeface="Cambria Math"/>
                            <a:ea typeface="Cambria Math"/>
                          </a:rPr>
                          <m:t>𝑛</m:t>
                        </m:r>
                        <m:r>
                          <a:rPr lang="es-MX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s-MX" i="1">
                            <a:latin typeface="Cambria Math"/>
                            <a:ea typeface="Cambria Math"/>
                          </a:rPr>
                          <m:t>𝑘</m:t>
                        </m:r>
                      </m:e>
                    </m:d>
                  </m:oMath>
                </a14:m>
                <a:endParaRPr lang="es-MX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s-MX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MX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MX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MX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  <m:r>
                                      <a:rPr lang="es-MX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MX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s-MX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mr>
                              </m:m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MX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</m:m>
                            </m:e>
                          </m:d>
                        </m:den>
                      </m:f>
                      <m:r>
                        <a:rPr lang="es-MX" i="1">
                          <a:latin typeface="Cambria Math"/>
                        </a:rPr>
                        <m:t>;  </m:t>
                      </m:r>
                      <m:r>
                        <a:rPr lang="es-MX" i="1">
                          <a:latin typeface="Cambria Math"/>
                        </a:rPr>
                        <m:t>𝑚𝑎𝑥</m:t>
                      </m:r>
                      <m:d>
                        <m:dPr>
                          <m:begChr m:val="{"/>
                          <m:endChr m:val="}"/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i="1">
                              <a:latin typeface="Cambria Math"/>
                            </a:rPr>
                            <m:t>0,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s-MX" i="1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es-MX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es-MX" i="1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s-MX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s-MX" i="1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s-MX" i="1">
                          <a:latin typeface="Cambria Math"/>
                          <a:ea typeface="Cambria Math"/>
                        </a:rPr>
                        <m:t>𝑚𝑖𝑛</m:t>
                      </m:r>
                      <m:d>
                        <m:dPr>
                          <m:begChr m:val="{"/>
                          <m:endChr m:val="}"/>
                          <m:ctrlPr>
                            <a:rPr lang="es-MX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2</m:t>
                          </m:r>
                          <m:r>
                            <a:rPr lang="es-MX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s-MX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s-MX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MX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MX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MX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MX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s-MX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mr>
                              </m:m>
                            </m:e>
                          </m:d>
                        </m:num>
                        <m:den>
                          <m:r>
                            <a:rPr lang="es-MX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s-MX" i="1">
                          <a:latin typeface="Cambria Math"/>
                        </a:rPr>
                        <m:t>;  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s-MX" i="1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s-MX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s-MX" i="1">
                          <a:latin typeface="Cambria Math"/>
                          <a:ea typeface="Cambria Math"/>
                        </a:rPr>
                        <m:t>≤2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33" t="-262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mtClean="0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 smtClean="0">
                <a:latin typeface="Times New Roman" pitchFamily="18" charset="0"/>
              </a:rPr>
              <a:t>Distribuciones Discretas de Probabilidad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65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73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Ejemplo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lphaLcParenR" startAt="2"/>
                </a:pPr>
                <a:r>
                  <a:rPr lang="es-MX" dirty="0" smtClean="0"/>
                  <a:t>Las probabilidades para los valores de X son:</a:t>
                </a:r>
              </a:p>
              <a:p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s-MX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MX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MX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s-MX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MX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s-MX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s-MX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s-MX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num>
                      <m:den>
                        <m:r>
                          <a:rPr lang="es-MX" i="1">
                            <a:latin typeface="Cambria Math" panose="02040503050406030204" pitchFamily="18" charset="0"/>
                          </a:rPr>
                          <m:t>21</m:t>
                        </m:r>
                      </m:den>
                    </m:f>
                    <m:r>
                      <a:rPr lang="es-MX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num>
                      <m:den>
                        <m:r>
                          <a:rPr lang="es-MX" i="1">
                            <a:latin typeface="Cambria Math" panose="02040503050406030204" pitchFamily="18" charset="0"/>
                          </a:rPr>
                          <m:t>21</m:t>
                        </m:r>
                      </m:den>
                    </m:f>
                    <m:r>
                      <a:rPr lang="es-MX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den>
                    </m:f>
                    <m:r>
                      <a:rPr lang="es-MX" b="0" i="1" smtClean="0">
                        <a:latin typeface="Cambria Math" panose="02040503050406030204" pitchFamily="18" charset="0"/>
                      </a:rPr>
                      <m:t>=0.1429</m:t>
                    </m:r>
                  </m:oMath>
                </a14:m>
                <a:endParaRPr lang="es-MX" b="0" dirty="0" smtClean="0"/>
              </a:p>
              <a:p>
                <a14:m>
                  <m:oMath xmlns:m="http://schemas.openxmlformats.org/officeDocument/2006/math">
                    <m:r>
                      <a:rPr lang="es-MX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MX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s-MX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MX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MX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s-MX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MX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s-MX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s-MX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s-MX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num>
                      <m:den>
                        <m:r>
                          <a:rPr lang="es-MX" i="1">
                            <a:latin typeface="Cambria Math" panose="02040503050406030204" pitchFamily="18" charset="0"/>
                          </a:rPr>
                          <m:t>21</m:t>
                        </m:r>
                      </m:den>
                    </m:f>
                    <m:r>
                      <a:rPr lang="es-MX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d>
                          <m:d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num>
                      <m:den>
                        <m:r>
                          <a:rPr lang="es-MX" i="1">
                            <a:latin typeface="Cambria Math" panose="02040503050406030204" pitchFamily="18" charset="0"/>
                          </a:rPr>
                          <m:t>21</m:t>
                        </m:r>
                      </m:den>
                    </m:f>
                    <m:r>
                      <a:rPr lang="es-MX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num>
                      <m:den>
                        <m:r>
                          <a:rPr lang="es-MX" i="1">
                            <a:latin typeface="Cambria Math" panose="02040503050406030204" pitchFamily="18" charset="0"/>
                          </a:rPr>
                          <m:t>21</m:t>
                        </m:r>
                      </m:den>
                    </m:f>
                    <m:r>
                      <a:rPr lang="es-MX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0.5714</m:t>
                    </m:r>
                  </m:oMath>
                </a14:m>
                <a:endParaRPr lang="es-MX" dirty="0" smtClean="0"/>
              </a:p>
              <a:p>
                <a14:m>
                  <m:oMath xmlns:m="http://schemas.openxmlformats.org/officeDocument/2006/math">
                    <m:r>
                      <a:rPr lang="es-MX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MX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es-MX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s-MX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MX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s-MX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MX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s-MX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s-MX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s-MX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</m:m>
                          </m:e>
                        </m:d>
                      </m:num>
                      <m:den>
                        <m:r>
                          <a:rPr lang="es-MX" i="1">
                            <a:latin typeface="Cambria Math" panose="02040503050406030204" pitchFamily="18" charset="0"/>
                          </a:rPr>
                          <m:t>21</m:t>
                        </m:r>
                      </m:den>
                    </m:f>
                    <m:r>
                      <a:rPr lang="es-MX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d>
                          <m:d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num>
                      <m:den>
                        <m:r>
                          <a:rPr lang="es-MX" i="1">
                            <a:latin typeface="Cambria Math" panose="02040503050406030204" pitchFamily="18" charset="0"/>
                          </a:rPr>
                          <m:t>21</m:t>
                        </m:r>
                      </m:den>
                    </m:f>
                    <m:r>
                      <a:rPr lang="es-MX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s-MX" i="1">
                            <a:latin typeface="Cambria Math" panose="02040503050406030204" pitchFamily="18" charset="0"/>
                          </a:rPr>
                          <m:t>21</m:t>
                        </m:r>
                      </m:den>
                    </m:f>
                    <m:r>
                      <a:rPr lang="es-MX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2857</m:t>
                    </m:r>
                  </m:oMath>
                </a14:m>
                <a:endParaRPr lang="es-MX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4" t="-162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mtClean="0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 smtClean="0">
                <a:latin typeface="Times New Roman" pitchFamily="18" charset="0"/>
              </a:rPr>
              <a:t>Distribuciones Discretas de Probabilidad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66</a:t>
            </a:fld>
            <a:endParaRPr lang="es-ES">
              <a:latin typeface="Times New Roman" pitchFamily="18" charset="0"/>
            </a:endParaRPr>
          </a:p>
        </p:txBody>
      </p:sp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870346"/>
              </p:ext>
            </p:extLst>
          </p:nvPr>
        </p:nvGraphicFramePr>
        <p:xfrm>
          <a:off x="9318171" y="423672"/>
          <a:ext cx="2873829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0091">
                  <a:extLst>
                    <a:ext uri="{9D8B030D-6E8A-4147-A177-3AD203B41FA5}">
                      <a16:colId xmlns:a16="http://schemas.microsoft.com/office/drawing/2014/main" val="1854500379"/>
                    </a:ext>
                  </a:extLst>
                </a:gridCol>
                <a:gridCol w="2053738">
                  <a:extLst>
                    <a:ext uri="{9D8B030D-6E8A-4147-A177-3AD203B41FA5}">
                      <a16:colId xmlns:a16="http://schemas.microsoft.com/office/drawing/2014/main" val="13870311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0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s-MX" sz="20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f(x)</a:t>
                      </a:r>
                      <a:r>
                        <a:rPr lang="es-MX" sz="2000" i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P(X = x)</a:t>
                      </a:r>
                      <a:endParaRPr lang="es-MX" sz="20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257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000" dirty="0" smtClean="0"/>
                        <a:t>0</a:t>
                      </a:r>
                      <a:endParaRPr lang="es-MX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dirty="0" smtClean="0"/>
                        <a:t>0.1429</a:t>
                      </a:r>
                      <a:endParaRPr lang="es-MX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756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000" dirty="0" smtClean="0"/>
                        <a:t>1</a:t>
                      </a:r>
                      <a:endParaRPr lang="es-MX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dirty="0" smtClean="0"/>
                        <a:t>0.5714</a:t>
                      </a:r>
                      <a:endParaRPr lang="es-MX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85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000" dirty="0" smtClean="0"/>
                        <a:t>2</a:t>
                      </a:r>
                      <a:endParaRPr lang="es-MX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dirty="0" smtClean="0"/>
                        <a:t>0.2857</a:t>
                      </a:r>
                      <a:endParaRPr lang="es-MX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23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000" dirty="0" smtClean="0"/>
                        <a:t>Total</a:t>
                      </a:r>
                      <a:endParaRPr lang="es-MX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dirty="0" smtClean="0"/>
                        <a:t>1.0000</a:t>
                      </a:r>
                      <a:endParaRPr lang="es-MX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13599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7"/>
              <p:cNvSpPr/>
              <p:nvPr/>
            </p:nvSpPr>
            <p:spPr>
              <a:xfrm>
                <a:off x="4400215" y="623012"/>
                <a:ext cx="4907690" cy="811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𝐻𝑖𝑝</m:t>
                      </m:r>
                      <m:d>
                        <m:d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7,4,2</m:t>
                          </m:r>
                        </m:e>
                      </m:d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s-MX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s-MX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MX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MX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MX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MX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MX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MX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MX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s-MX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mr>
                              </m:m>
                            </m:e>
                          </m:d>
                        </m:num>
                        <m:den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21</m:t>
                          </m:r>
                        </m:den>
                      </m:f>
                      <m:r>
                        <a:rPr lang="es-MX" i="1">
                          <a:latin typeface="Cambria Math"/>
                        </a:rPr>
                        <m:t>;  </m:t>
                      </m:r>
                      <m:r>
                        <a:rPr lang="es-MX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s-MX" i="1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s-MX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s-MX" i="1">
                          <a:latin typeface="Cambria Math"/>
                          <a:ea typeface="Cambria Math"/>
                        </a:rPr>
                        <m:t>≤2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215" y="623012"/>
                <a:ext cx="4907690" cy="811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44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Ejemplo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lphaLcParenR" startAt="3"/>
                </a:pPr>
                <a:r>
                  <a:rPr lang="es-MX" sz="4400" dirty="0" smtClean="0"/>
                  <a:t>El valor esperado de X 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s-MX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4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s-MX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4400" b="0" i="1" smtClean="0">
                              <a:latin typeface="Cambria Math" panose="02040503050406030204" pitchFamily="18" charset="0"/>
                            </a:rPr>
                            <m:t>𝑛𝑘</m:t>
                          </m:r>
                        </m:num>
                        <m:den>
                          <m:r>
                            <a:rPr lang="es-MX" sz="4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s-MX" sz="4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MX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s-MX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sz="44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d>
                            <m:dPr>
                              <m:ctrlPr>
                                <a:rPr lang="es-MX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sz="440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</m:num>
                        <m:den>
                          <m:r>
                            <a:rPr lang="es-MX" sz="4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s-MX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4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s-MX" sz="4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s-MX" sz="4400" b="0" i="1" smtClean="0">
                          <a:latin typeface="Cambria Math" panose="02040503050406030204" pitchFamily="18" charset="0"/>
                        </a:rPr>
                        <m:t>=1.1429</m:t>
                      </m:r>
                    </m:oMath>
                  </m:oMathPara>
                </a14:m>
                <a:endParaRPr lang="es-MX" sz="4400" b="0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11" t="-275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mtClean="0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 smtClean="0">
                <a:latin typeface="Times New Roman" pitchFamily="18" charset="0"/>
              </a:rPr>
              <a:t>Distribuciones Discretas de Probabilidad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67</a:t>
            </a:fld>
            <a:endParaRPr lang="es-ES">
              <a:latin typeface="Times New Roman" pitchFamily="18" charset="0"/>
            </a:endParaRPr>
          </a:p>
        </p:txBody>
      </p:sp>
      <p:graphicFrame>
        <p:nvGraphicFramePr>
          <p:cNvPr id="7" name="Tabla 6"/>
          <p:cNvGraphicFramePr>
            <a:graphicFrameLocks noGrp="1"/>
          </p:cNvGraphicFramePr>
          <p:nvPr>
            <p:extLst/>
          </p:nvPr>
        </p:nvGraphicFramePr>
        <p:xfrm>
          <a:off x="9318171" y="423672"/>
          <a:ext cx="2873829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0091">
                  <a:extLst>
                    <a:ext uri="{9D8B030D-6E8A-4147-A177-3AD203B41FA5}">
                      <a16:colId xmlns:a16="http://schemas.microsoft.com/office/drawing/2014/main" val="1854500379"/>
                    </a:ext>
                  </a:extLst>
                </a:gridCol>
                <a:gridCol w="2053738">
                  <a:extLst>
                    <a:ext uri="{9D8B030D-6E8A-4147-A177-3AD203B41FA5}">
                      <a16:colId xmlns:a16="http://schemas.microsoft.com/office/drawing/2014/main" val="13870311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0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s-MX" sz="20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f(x)</a:t>
                      </a:r>
                      <a:r>
                        <a:rPr lang="es-MX" sz="2000" i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P(X = x)</a:t>
                      </a:r>
                      <a:endParaRPr lang="es-MX" sz="20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257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000" dirty="0" smtClean="0"/>
                        <a:t>0</a:t>
                      </a:r>
                      <a:endParaRPr lang="es-MX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dirty="0" smtClean="0"/>
                        <a:t>0.1429</a:t>
                      </a:r>
                      <a:endParaRPr lang="es-MX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756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000" dirty="0" smtClean="0"/>
                        <a:t>1</a:t>
                      </a:r>
                      <a:endParaRPr lang="es-MX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dirty="0" smtClean="0"/>
                        <a:t>0.5714</a:t>
                      </a:r>
                      <a:endParaRPr lang="es-MX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85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000" dirty="0" smtClean="0"/>
                        <a:t>2</a:t>
                      </a:r>
                      <a:endParaRPr lang="es-MX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dirty="0" smtClean="0"/>
                        <a:t>0.2857</a:t>
                      </a:r>
                      <a:endParaRPr lang="es-MX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23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000" dirty="0" smtClean="0"/>
                        <a:t>Total</a:t>
                      </a:r>
                      <a:endParaRPr lang="es-MX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dirty="0" smtClean="0"/>
                        <a:t>1.0000</a:t>
                      </a:r>
                      <a:endParaRPr lang="es-MX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13599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7"/>
              <p:cNvSpPr/>
              <p:nvPr/>
            </p:nvSpPr>
            <p:spPr>
              <a:xfrm>
                <a:off x="4400215" y="623012"/>
                <a:ext cx="4907690" cy="811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𝐻𝑖𝑝</m:t>
                      </m:r>
                      <m:d>
                        <m:d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7,4,2</m:t>
                          </m:r>
                        </m:e>
                      </m:d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s-MX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s-MX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MX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MX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MX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MX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MX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MX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MX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s-MX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mr>
                              </m:m>
                            </m:e>
                          </m:d>
                        </m:num>
                        <m:den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21</m:t>
                          </m:r>
                        </m:den>
                      </m:f>
                      <m:r>
                        <a:rPr lang="es-MX" i="1">
                          <a:latin typeface="Cambria Math"/>
                        </a:rPr>
                        <m:t>;  </m:t>
                      </m:r>
                      <m:r>
                        <a:rPr lang="es-MX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s-MX" i="1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s-MX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s-MX" i="1">
                          <a:latin typeface="Cambria Math"/>
                          <a:ea typeface="Cambria Math"/>
                        </a:rPr>
                        <m:t>≤2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215" y="623012"/>
                <a:ext cx="4907690" cy="811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7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 descr="http://www.techsuplex.com/wp-content/uploads/2015/07/Computer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267" y="5229200"/>
            <a:ext cx="3386667" cy="148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Ejercicio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idx="1"/>
          </p:nvPr>
        </p:nvSpPr>
        <p:spPr>
          <a:solidFill>
            <a:schemeClr val="bg1">
              <a:alpha val="70000"/>
            </a:schemeClr>
          </a:solidFill>
        </p:spPr>
        <p:txBody>
          <a:bodyPr>
            <a:noAutofit/>
          </a:bodyPr>
          <a:lstStyle/>
          <a:p>
            <a:r>
              <a:rPr lang="es-ES" sz="4267" dirty="0"/>
              <a:t>Un embarque de ocho computadoras personales del mismo tipo para una tienda contiene tres que están defectuosas</a:t>
            </a:r>
          </a:p>
          <a:p>
            <a:r>
              <a:rPr lang="es-ES" sz="4267" dirty="0"/>
              <a:t>Una escuela compra dos de esas computadoras que se eligen aleatoriamente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8BBB7FF4-D178-4DA6-B60B-E3F99F611711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68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53009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 descr="http://www.techsuplex.com/wp-content/uploads/2015/07/Computer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267" y="5229200"/>
            <a:ext cx="3386667" cy="148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Ejercicio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idx="1"/>
          </p:nvPr>
        </p:nvSpPr>
        <p:spPr>
          <a:solidFill>
            <a:schemeClr val="bg1">
              <a:alpha val="70000"/>
            </a:schemeClr>
          </a:solidFill>
        </p:spPr>
        <p:txBody>
          <a:bodyPr>
            <a:noAutofit/>
          </a:bodyPr>
          <a:lstStyle/>
          <a:p>
            <a:r>
              <a:rPr lang="es-ES" sz="2933" dirty="0"/>
              <a:t>Encuentre</a:t>
            </a:r>
          </a:p>
          <a:p>
            <a:pPr marL="609585" indent="-609585">
              <a:buFont typeface="+mj-lt"/>
              <a:buAutoNum type="alphaLcParenR"/>
            </a:pPr>
            <a:r>
              <a:rPr lang="es-ES" sz="2933" dirty="0"/>
              <a:t>La distribución de probabilidad para el número de computadoras defectuosas entre las que compró la escuela</a:t>
            </a:r>
          </a:p>
          <a:p>
            <a:pPr marL="609585" indent="-609585">
              <a:buFont typeface="+mj-lt"/>
              <a:buAutoNum type="alphaLcParenR"/>
            </a:pPr>
            <a:r>
              <a:rPr lang="es-ES" sz="2933" dirty="0" smtClean="0"/>
              <a:t>El </a:t>
            </a:r>
            <a:r>
              <a:rPr lang="es-ES" sz="2933" dirty="0"/>
              <a:t>número esperado de computadoras defectuosas entre las compradas </a:t>
            </a:r>
            <a:r>
              <a:rPr lang="es-ES" sz="2933" dirty="0">
                <a:solidFill>
                  <a:srgbClr val="FF0000"/>
                </a:solidFill>
              </a:rPr>
              <a:t>R = 0.75</a:t>
            </a:r>
          </a:p>
          <a:p>
            <a:pPr marL="609585" indent="-609585">
              <a:buFont typeface="+mj-lt"/>
              <a:buAutoNum type="alphaLcParenR"/>
            </a:pPr>
            <a:r>
              <a:rPr lang="es-ES" sz="2933" dirty="0"/>
              <a:t>La varianza del número de computadoras</a:t>
            </a:r>
            <a:br>
              <a:rPr lang="es-ES" sz="2933" dirty="0"/>
            </a:br>
            <a:r>
              <a:rPr lang="es-ES" sz="2933" dirty="0"/>
              <a:t>defectuosas adquiridas </a:t>
            </a:r>
            <a:r>
              <a:rPr lang="es-ES" sz="2933" dirty="0">
                <a:solidFill>
                  <a:srgbClr val="FF0000"/>
                </a:solidFill>
              </a:rPr>
              <a:t>R = 0.4018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8BBB7FF4-D178-4DA6-B60B-E3F99F611711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69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03496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Distribución Bernoulli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4267" dirty="0"/>
              <a:t>Si </a:t>
            </a:r>
            <a:r>
              <a:rPr lang="es-ES" sz="4267" i="1" dirty="0">
                <a:latin typeface="Times New Roman" pitchFamily="18" charset="0"/>
              </a:rPr>
              <a:t>X</a:t>
            </a:r>
            <a:r>
              <a:rPr lang="es-ES" sz="4267" dirty="0"/>
              <a:t> es una variable aleatoria Bernoulli, entonces se puede demostrar que su valor esperado y varianza están dados, respectivamente, por:</a:t>
            </a:r>
          </a:p>
          <a:p>
            <a:endParaRPr lang="es-ES" sz="4267" dirty="0"/>
          </a:p>
          <a:p>
            <a:pPr marL="0" indent="0">
              <a:buNone/>
            </a:pPr>
            <a:r>
              <a:rPr lang="es-ES" sz="4267" dirty="0"/>
              <a:t>y</a:t>
            </a:r>
          </a:p>
          <a:p>
            <a:endParaRPr lang="es-MX" sz="4267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s-ES">
              <a:latin typeface="Times New Roman" pitchFamily="18" charset="0"/>
            </a:endParaRPr>
          </a:p>
        </p:txBody>
      </p:sp>
      <p:pic>
        <p:nvPicPr>
          <p:cNvPr id="7" name="6 Imagen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902" y="4533803"/>
            <a:ext cx="2593239" cy="455371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723" y="5757939"/>
            <a:ext cx="4970679" cy="45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2583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Ejemplo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514350" indent="-514350">
                  <a:buFont typeface="+mj-lt"/>
                  <a:buAutoNum type="alphaLcParenR"/>
                </a:pPr>
                <a:r>
                  <a:rPr lang="es-MX" dirty="0" smtClean="0"/>
                  <a:t>Tenemos que </a:t>
                </a:r>
                <a:br>
                  <a:rPr lang="es-MX" dirty="0" smtClean="0"/>
                </a:br>
                <a14:m>
                  <m:oMath xmlns:m="http://schemas.openxmlformats.org/officeDocument/2006/math">
                    <m:r>
                      <a:rPr lang="es-MX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s-MX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MX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s-MX" i="1"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s-MX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MX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MX" i="1">
                                      <a:latin typeface="Cambria Math"/>
                                    </a:rPr>
                                    <m:t>𝑁</m:t>
                                  </m:r>
                                  <m:r>
                                    <a:rPr lang="es-MX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s-MX" i="1"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s-MX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s-MX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s-MX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mr>
                            </m:m>
                          </m:e>
                        </m:d>
                      </m:num>
                      <m:den>
                        <m:d>
                          <m:d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MX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MX" i="1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s-MX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mr>
                            </m:m>
                          </m:e>
                        </m:d>
                      </m:den>
                    </m:f>
                    <m:r>
                      <a:rPr lang="es-MX" i="1">
                        <a:latin typeface="Cambria Math"/>
                      </a:rPr>
                      <m:t>;  </m:t>
                    </m:r>
                    <m:r>
                      <a:rPr lang="es-MX" i="1">
                        <a:latin typeface="Cambria Math"/>
                      </a:rPr>
                      <m:t>𝑚𝑎𝑥</m:t>
                    </m:r>
                    <m:d>
                      <m:dPr>
                        <m:begChr m:val="{"/>
                        <m:endChr m:val="}"/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i="1">
                            <a:latin typeface="Cambria Math"/>
                          </a:rPr>
                          <m:t>0,</m:t>
                        </m:r>
                        <m:r>
                          <a:rPr lang="es-MX" i="1">
                            <a:latin typeface="Cambria Math"/>
                          </a:rPr>
                          <m:t>𝑘</m:t>
                        </m:r>
                        <m:r>
                          <a:rPr lang="es-MX" i="1">
                            <a:latin typeface="Cambria Math"/>
                          </a:rPr>
                          <m:t>−</m:t>
                        </m:r>
                        <m:d>
                          <m:d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i="1">
                                <a:latin typeface="Cambria Math"/>
                              </a:rPr>
                              <m:t>𝑁</m:t>
                            </m:r>
                            <m:r>
                              <a:rPr lang="es-MX" i="1">
                                <a:latin typeface="Cambria Math"/>
                              </a:rPr>
                              <m:t>−</m:t>
                            </m:r>
                            <m:r>
                              <a:rPr lang="es-MX" i="1">
                                <a:latin typeface="Cambria Math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s-MX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es-MX" i="1">
                        <a:latin typeface="Cambria Math"/>
                        <a:ea typeface="Cambria Math"/>
                      </a:rPr>
                      <m:t>𝑥</m:t>
                    </m:r>
                    <m:r>
                      <a:rPr lang="es-MX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es-MX" i="1">
                        <a:latin typeface="Cambria Math"/>
                        <a:ea typeface="Cambria Math"/>
                      </a:rPr>
                      <m:t>𝑚𝑖𝑛</m:t>
                    </m:r>
                    <m:d>
                      <m:dPr>
                        <m:begChr m:val="{"/>
                        <m:endChr m:val="}"/>
                        <m:ctrlPr>
                          <a:rPr lang="es-MX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s-MX" i="1">
                            <a:latin typeface="Cambria Math"/>
                            <a:ea typeface="Cambria Math"/>
                          </a:rPr>
                          <m:t>𝑛</m:t>
                        </m:r>
                        <m:r>
                          <a:rPr lang="es-MX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s-MX" i="1">
                            <a:latin typeface="Cambria Math"/>
                            <a:ea typeface="Cambria Math"/>
                          </a:rPr>
                          <m:t>𝑘</m:t>
                        </m:r>
                      </m:e>
                    </m:d>
                  </m:oMath>
                </a14:m>
                <a:endParaRPr lang="es-MX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s-MX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MX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MX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MX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  <m:r>
                                      <a:rPr lang="es-MX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MX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s-MX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mr>
                              </m:m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MX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</m:m>
                            </m:e>
                          </m:d>
                        </m:den>
                      </m:f>
                      <m:r>
                        <a:rPr lang="es-MX" i="1">
                          <a:latin typeface="Cambria Math"/>
                        </a:rPr>
                        <m:t>;  </m:t>
                      </m:r>
                      <m:r>
                        <a:rPr lang="es-MX" i="1">
                          <a:latin typeface="Cambria Math"/>
                        </a:rPr>
                        <m:t>𝑚𝑎𝑥</m:t>
                      </m:r>
                      <m:d>
                        <m:dPr>
                          <m:begChr m:val="{"/>
                          <m:endChr m:val="}"/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i="1">
                              <a:latin typeface="Cambria Math"/>
                            </a:rPr>
                            <m:t>0,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s-MX" i="1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s-MX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es-MX" i="1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s-MX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s-MX" i="1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s-MX" i="1">
                          <a:latin typeface="Cambria Math"/>
                          <a:ea typeface="Cambria Math"/>
                        </a:rPr>
                        <m:t>𝑚𝑖𝑛</m:t>
                      </m:r>
                      <m:d>
                        <m:dPr>
                          <m:begChr m:val="{"/>
                          <m:endChr m:val="}"/>
                          <m:ctrlPr>
                            <a:rPr lang="es-MX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2</m:t>
                          </m:r>
                          <m:r>
                            <a:rPr lang="es-MX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s-MX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s-MX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MX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MX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MX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MX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s-MX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mr>
                              </m:m>
                            </m:e>
                          </m:d>
                        </m:num>
                        <m:den>
                          <m:r>
                            <a:rPr lang="es-MX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s-MX" i="1">
                          <a:latin typeface="Cambria Math"/>
                        </a:rPr>
                        <m:t>;  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s-MX" i="1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s-MX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s-MX" i="1">
                          <a:latin typeface="Cambria Math"/>
                          <a:ea typeface="Cambria Math"/>
                        </a:rPr>
                        <m:t>≤2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33" t="-262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mtClean="0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 smtClean="0">
                <a:latin typeface="Times New Roman" pitchFamily="18" charset="0"/>
              </a:rPr>
              <a:t>Distribuciones Discretas de Probabilidad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70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42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Ejemplo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Utilizando PQRS tenemos que</a:t>
            </a:r>
            <a:endParaRPr lang="es-MX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mtClean="0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 smtClean="0">
                <a:latin typeface="Times New Roman" pitchFamily="18" charset="0"/>
              </a:rPr>
              <a:t>Distribuciones Discretas de Probabilidad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71</a:t>
            </a:fld>
            <a:endParaRPr lang="es-ES">
              <a:latin typeface="Times New Roman" pitchFamily="18" charset="0"/>
            </a:endParaRPr>
          </a:p>
        </p:txBody>
      </p:sp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413656"/>
              </p:ext>
            </p:extLst>
          </p:nvPr>
        </p:nvGraphicFramePr>
        <p:xfrm>
          <a:off x="1135017" y="2575560"/>
          <a:ext cx="319274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1098">
                  <a:extLst>
                    <a:ext uri="{9D8B030D-6E8A-4147-A177-3AD203B41FA5}">
                      <a16:colId xmlns:a16="http://schemas.microsoft.com/office/drawing/2014/main" val="1854500379"/>
                    </a:ext>
                  </a:extLst>
                </a:gridCol>
                <a:gridCol w="2281646">
                  <a:extLst>
                    <a:ext uri="{9D8B030D-6E8A-4147-A177-3AD203B41FA5}">
                      <a16:colId xmlns:a16="http://schemas.microsoft.com/office/drawing/2014/main" val="13870311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s-MX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f(x)</a:t>
                      </a:r>
                      <a:r>
                        <a:rPr lang="es-MX" i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P(X = x)</a:t>
                      </a:r>
                      <a:endParaRPr lang="es-MX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257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0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0.3571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756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1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0.5357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85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2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0.1071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23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Total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0.9999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135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60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Ejemplo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lphaLcParenR" startAt="2"/>
                </a:pPr>
                <a:r>
                  <a:rPr lang="es-MX" dirty="0" smtClean="0"/>
                  <a:t>El número esperado de computadoras defectuosas entre las compradas es</a:t>
                </a:r>
                <a14:m>
                  <m:oMath xmlns:m="http://schemas.openxmlformats.org/officeDocument/2006/math">
                    <m:r>
                      <a:rPr lang="es-MX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b="0" i="0" dirty="0" smtClean="0">
                    <a:latin typeface="Cambria Math" panose="02040503050406030204" pitchFamily="18" charset="0"/>
                  </a:rPr>
                  <a:t/>
                </a:r>
                <a:br>
                  <a:rPr lang="es-MX" b="0" i="0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s-MX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s-MX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i="1">
                            <a:latin typeface="Cambria Math" panose="02040503050406030204" pitchFamily="18" charset="0"/>
                          </a:rPr>
                          <m:t>𝑛𝑘</m:t>
                        </m:r>
                      </m:num>
                      <m:den>
                        <m:r>
                          <a:rPr lang="es-MX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s-MX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i="1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num>
                      <m:den>
                        <m:r>
                          <a:rPr lang="es-MX" i="1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s-MX" i="1">
                        <a:latin typeface="Cambria Math" panose="02040503050406030204" pitchFamily="18" charset="0"/>
                      </a:rPr>
                      <m:t>=0. 75</m:t>
                    </m:r>
                  </m:oMath>
                </a14:m>
                <a:endParaRPr lang="es-MX" dirty="0"/>
              </a:p>
              <a:p>
                <a:pPr marL="514350" indent="-514350">
                  <a:buFont typeface="+mj-lt"/>
                  <a:buAutoNum type="alphaLcParenR" startAt="2"/>
                </a:pPr>
                <a:r>
                  <a:rPr lang="es-MX" dirty="0" smtClean="0"/>
                  <a:t>La varianza del número de computadoras defectuosas entre las compradas es </a:t>
                </a:r>
                <a:br>
                  <a:rPr lang="es-MX" dirty="0" smtClean="0"/>
                </a:b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s-MX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i="1">
                            <a:latin typeface="Cambria Math"/>
                          </a:rPr>
                          <m:t>𝑛𝑘</m:t>
                        </m:r>
                        <m:d>
                          <m:d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i="1">
                                <a:latin typeface="Cambria Math"/>
                              </a:rPr>
                              <m:t>𝑁</m:t>
                            </m:r>
                            <m:r>
                              <a:rPr lang="es-MX" i="1">
                                <a:latin typeface="Cambria Math"/>
                              </a:rPr>
                              <m:t>−</m:t>
                            </m:r>
                            <m:r>
                              <a:rPr lang="es-MX" i="1">
                                <a:latin typeface="Cambria Math"/>
                              </a:rPr>
                              <m:t>𝑘</m:t>
                            </m:r>
                          </m:e>
                        </m:d>
                        <m:d>
                          <m:d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i="1">
                                <a:latin typeface="Cambria Math"/>
                              </a:rPr>
                              <m:t>𝑁</m:t>
                            </m:r>
                            <m:r>
                              <a:rPr lang="es-MX" i="1">
                                <a:latin typeface="Cambria Math"/>
                              </a:rPr>
                              <m:t>−</m:t>
                            </m:r>
                            <m:r>
                              <a:rPr lang="es-MX" i="1">
                                <a:latin typeface="Cambria Math"/>
                              </a:rPr>
                              <m:t>𝑛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MX" i="1">
                                <a:latin typeface="Cambria Math"/>
                              </a:rPr>
                              <m:t>𝑁</m:t>
                            </m:r>
                          </m:e>
                          <m:sup>
                            <m:r>
                              <a:rPr lang="es-MX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i="1">
                                <a:latin typeface="Cambria Math"/>
                              </a:rPr>
                              <m:t>𝑁</m:t>
                            </m:r>
                            <m:r>
                              <a:rPr lang="es-MX" i="1">
                                <a:latin typeface="Cambria Math"/>
                              </a:rPr>
                              <m:t>−1</m:t>
                            </m:r>
                          </m:e>
                        </m:d>
                      </m:den>
                    </m:f>
                    <m:r>
                      <a:rPr lang="es-MX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s-MX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(8−3)(8−2)</m:t>
                        </m:r>
                      </m:num>
                      <m:den>
                        <m:sSup>
                          <m:sSupPr>
                            <m:ctrlPr>
                              <a:rPr lang="es-MX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  <m:sup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(8−1)</m:t>
                        </m:r>
                      </m:den>
                    </m:f>
                    <m:r>
                      <a:rPr lang="es-MX" b="0" i="1" smtClean="0">
                        <a:latin typeface="Cambria Math" panose="02040503050406030204" pitchFamily="18" charset="0"/>
                      </a:rPr>
                      <m:t>=0.402</m:t>
                    </m:r>
                  </m:oMath>
                </a14:m>
                <a:endParaRPr lang="es-MX" dirty="0" smtClean="0"/>
              </a:p>
              <a:p>
                <a:pPr marL="514350" indent="-514350">
                  <a:buFont typeface="+mj-lt"/>
                  <a:buAutoNum type="alphaLcParenR" startAt="2"/>
                </a:pPr>
                <a:endParaRPr lang="es-MX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4" t="-1625" r="-205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mtClean="0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 smtClean="0">
                <a:latin typeface="Times New Roman" pitchFamily="18" charset="0"/>
              </a:rPr>
              <a:t>Distribuciones Discretas de Probabilidad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72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65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Ejercicio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MX" sz="3733" dirty="0"/>
              <a:t>Un lote de 100 piezas metálicas contiene 3 defectuosas</a:t>
            </a:r>
          </a:p>
          <a:p>
            <a:r>
              <a:rPr lang="es-MX" sz="3733" dirty="0"/>
              <a:t>Para realizar el control de calidad del lote, se elige aleatoriamente una muestra de 10 piezas</a:t>
            </a:r>
          </a:p>
          <a:p>
            <a:pPr marL="609585" indent="-609585">
              <a:buFont typeface="+mj-lt"/>
              <a:buAutoNum type="alphaLcParenR"/>
            </a:pPr>
            <a:r>
              <a:rPr lang="es-MX" sz="3733" dirty="0"/>
              <a:t>Obtenga la distribución de probabilidad del número de piezas defectuosas en la muestra</a:t>
            </a:r>
          </a:p>
          <a:p>
            <a:pPr marL="609585" indent="-609585">
              <a:buFont typeface="+mj-lt"/>
              <a:buAutoNum type="alphaLcParenR"/>
            </a:pPr>
            <a:r>
              <a:rPr lang="es-MX" sz="3733" dirty="0"/>
              <a:t>Calcule el número esperado de piezas defectuosas en la muestra </a:t>
            </a:r>
            <a:r>
              <a:rPr lang="es-MX" sz="3733" dirty="0">
                <a:solidFill>
                  <a:srgbClr val="FF0000"/>
                </a:solidFill>
              </a:rPr>
              <a:t>R = 0.3</a:t>
            </a:r>
          </a:p>
          <a:p>
            <a:pPr marL="609585" indent="-609585">
              <a:buFont typeface="+mj-lt"/>
              <a:buAutoNum type="alphaLcParenR"/>
            </a:pPr>
            <a:r>
              <a:rPr lang="es-MX" sz="3733" dirty="0"/>
              <a:t>¿Qué cantidad de piezas defectuosas en la muestra consideraría aceptable suponiendo que efectivamente hay cuando mucho 3 en el lote? </a:t>
            </a:r>
            <a:r>
              <a:rPr lang="es-MX" sz="3733" dirty="0">
                <a:solidFill>
                  <a:srgbClr val="FF0000"/>
                </a:solidFill>
              </a:rPr>
              <a:t>R = 0 o 1 piezas, puesto que la probabilidad de que eso ocurra es 0.9742. La probabilidad de 2 defectuosas es 0.025, que es pequeña.</a:t>
            </a:r>
            <a:br>
              <a:rPr lang="es-MX" sz="3733" dirty="0">
                <a:solidFill>
                  <a:srgbClr val="FF0000"/>
                </a:solidFill>
              </a:rPr>
            </a:br>
            <a:r>
              <a:rPr lang="es-MX" sz="3733" dirty="0">
                <a:solidFill>
                  <a:srgbClr val="FF0000"/>
                </a:solidFill>
              </a:rPr>
              <a:t>Podría optarse por una revisión al 100%.</a:t>
            </a:r>
            <a:br>
              <a:rPr lang="es-MX" sz="3733" dirty="0">
                <a:solidFill>
                  <a:srgbClr val="FF0000"/>
                </a:solidFill>
              </a:rPr>
            </a:br>
            <a:r>
              <a:rPr lang="es-MX" sz="3733" dirty="0">
                <a:solidFill>
                  <a:srgbClr val="FF0000"/>
                </a:solidFill>
              </a:rPr>
              <a:t>La probabilidad de que haya 3 defectuosas en la muestra es de 0.0007, que es muy pequeña.</a:t>
            </a:r>
            <a:br>
              <a:rPr lang="es-MX" sz="3733" dirty="0">
                <a:solidFill>
                  <a:srgbClr val="FF0000"/>
                </a:solidFill>
              </a:rPr>
            </a:br>
            <a:r>
              <a:rPr lang="es-MX" sz="3733" dirty="0">
                <a:solidFill>
                  <a:srgbClr val="FF0000"/>
                </a:solidFill>
              </a:rPr>
              <a:t>Si hubiera 3 defectuosas en la muestra, se rechaza el lote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73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57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Ejemplo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514350" indent="-514350">
                  <a:buFont typeface="+mj-lt"/>
                  <a:buAutoNum type="alphaLcParenR"/>
                </a:pPr>
                <a:r>
                  <a:rPr lang="es-MX" dirty="0" smtClean="0"/>
                  <a:t>La </a:t>
                </a:r>
                <a:r>
                  <a:rPr lang="es-MX" dirty="0" err="1" smtClean="0"/>
                  <a:t>fmp</a:t>
                </a:r>
                <a:r>
                  <a:rPr lang="es-MX" dirty="0" smtClean="0"/>
                  <a:t> para el número de defectuosos en la muestra es </a:t>
                </a:r>
                <a:br>
                  <a:rPr lang="es-MX" dirty="0" smtClean="0"/>
                </a:br>
                <a14:m>
                  <m:oMath xmlns:m="http://schemas.openxmlformats.org/officeDocument/2006/math">
                    <m:r>
                      <a:rPr lang="es-MX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s-MX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MX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s-MX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MX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MX" i="1" smtClean="0">
                                      <a:latin typeface="Cambria Math"/>
                                    </a:rPr>
                                    <m:t>𝑁</m:t>
                                  </m:r>
                                  <m:r>
                                    <a:rPr lang="es-MX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s-MX" i="1"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s-MX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s-MX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s-MX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mr>
                            </m:m>
                          </m:e>
                        </m:d>
                      </m:num>
                      <m:den>
                        <m:d>
                          <m:d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MX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MX" i="1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s-MX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mr>
                            </m:m>
                          </m:e>
                        </m:d>
                      </m:den>
                    </m:f>
                    <m:r>
                      <a:rPr lang="es-MX" i="1">
                        <a:latin typeface="Cambria Math"/>
                      </a:rPr>
                      <m:t>;  </m:t>
                    </m:r>
                    <m:r>
                      <a:rPr lang="es-MX" i="1">
                        <a:latin typeface="Cambria Math"/>
                      </a:rPr>
                      <m:t>𝑚𝑎𝑥</m:t>
                    </m:r>
                    <m:d>
                      <m:dPr>
                        <m:begChr m:val="{"/>
                        <m:endChr m:val="}"/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i="1">
                            <a:latin typeface="Cambria Math"/>
                          </a:rPr>
                          <m:t>0,</m:t>
                        </m:r>
                        <m:r>
                          <a:rPr lang="es-MX" i="1">
                            <a:latin typeface="Cambria Math"/>
                          </a:rPr>
                          <m:t>𝑘</m:t>
                        </m:r>
                        <m:r>
                          <a:rPr lang="es-MX" i="1">
                            <a:latin typeface="Cambria Math"/>
                          </a:rPr>
                          <m:t>−</m:t>
                        </m:r>
                        <m:d>
                          <m:d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i="1">
                                <a:latin typeface="Cambria Math"/>
                              </a:rPr>
                              <m:t>𝑁</m:t>
                            </m:r>
                            <m:r>
                              <a:rPr lang="es-MX" i="1">
                                <a:latin typeface="Cambria Math"/>
                              </a:rPr>
                              <m:t>−</m:t>
                            </m:r>
                            <m:r>
                              <a:rPr lang="es-MX" i="1">
                                <a:latin typeface="Cambria Math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s-MX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es-MX" i="1">
                        <a:latin typeface="Cambria Math"/>
                        <a:ea typeface="Cambria Math"/>
                      </a:rPr>
                      <m:t>𝑥</m:t>
                    </m:r>
                    <m:r>
                      <a:rPr lang="es-MX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es-MX" i="1">
                        <a:latin typeface="Cambria Math"/>
                        <a:ea typeface="Cambria Math"/>
                      </a:rPr>
                      <m:t>𝑚𝑖𝑛</m:t>
                    </m:r>
                    <m:d>
                      <m:dPr>
                        <m:begChr m:val="{"/>
                        <m:endChr m:val="}"/>
                        <m:ctrlPr>
                          <a:rPr lang="es-MX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s-MX" i="1">
                            <a:latin typeface="Cambria Math"/>
                            <a:ea typeface="Cambria Math"/>
                          </a:rPr>
                          <m:t>𝑛</m:t>
                        </m:r>
                        <m:r>
                          <a:rPr lang="es-MX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s-MX" i="1">
                            <a:latin typeface="Cambria Math"/>
                            <a:ea typeface="Cambria Math"/>
                          </a:rPr>
                          <m:t>𝑘</m:t>
                        </m:r>
                      </m:e>
                    </m:d>
                  </m:oMath>
                </a14:m>
                <a:endParaRPr lang="es-MX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s-MX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MX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MX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MX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  <m:r>
                                      <a:rPr lang="es-MX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  <m:r>
                                      <a:rPr lang="es-MX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s-MX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mr>
                              </m:m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MX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</m:d>
                        </m:den>
                      </m:f>
                      <m:r>
                        <a:rPr lang="es-MX" i="1">
                          <a:latin typeface="Cambria Math"/>
                        </a:rPr>
                        <m:t>;  </m:t>
                      </m:r>
                      <m:r>
                        <a:rPr lang="es-MX" i="1">
                          <a:latin typeface="Cambria Math"/>
                        </a:rPr>
                        <m:t>𝑚𝑎𝑥</m:t>
                      </m:r>
                      <m:d>
                        <m:dPr>
                          <m:begChr m:val="{"/>
                          <m:endChr m:val="}"/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i="1">
                              <a:latin typeface="Cambria Math"/>
                            </a:rPr>
                            <m:t>0,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s-MX" i="1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  <m:r>
                                <a:rPr lang="es-MX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d>
                        </m:e>
                      </m:d>
                      <m:r>
                        <a:rPr lang="es-MX" i="1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s-MX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s-MX" i="1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s-MX" i="1">
                          <a:latin typeface="Cambria Math"/>
                          <a:ea typeface="Cambria Math"/>
                        </a:rPr>
                        <m:t>𝑚𝑖𝑛</m:t>
                      </m:r>
                      <m:d>
                        <m:dPr>
                          <m:begChr m:val="{"/>
                          <m:endChr m:val="}"/>
                          <m:ctrlPr>
                            <a:rPr lang="es-MX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10</m:t>
                          </m:r>
                          <m:r>
                            <a:rPr lang="es-MX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s-MX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s-MX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MX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MX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MX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97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  <m:r>
                                      <a:rPr lang="es-MX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s-MX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mr>
                              </m:m>
                            </m:e>
                          </m:d>
                        </m:num>
                        <m:den>
                          <m:r>
                            <a:rPr lang="es-MX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61,700</m:t>
                          </m:r>
                        </m:den>
                      </m:f>
                      <m:r>
                        <a:rPr lang="es-MX" i="1">
                          <a:latin typeface="Cambria Math"/>
                        </a:rPr>
                        <m:t>;  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s-MX" i="1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s-MX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s-MX" i="1">
                          <a:latin typeface="Cambria Math"/>
                          <a:ea typeface="Cambria Math"/>
                        </a:rPr>
                        <m:t>≤3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33" t="-262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mtClean="0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 smtClean="0">
                <a:latin typeface="Times New Roman" pitchFamily="18" charset="0"/>
              </a:rPr>
              <a:t>Distribuciones Discretas de Probabilidad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74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0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Ejemplo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arenR"/>
            </a:pPr>
            <a:r>
              <a:rPr lang="es-MX" dirty="0" smtClean="0"/>
              <a:t>Usando  PQRS vemos que la distribución de probabilidad para el número de defectuosos en la muestra es</a:t>
            </a:r>
            <a:endParaRPr lang="es-MX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mtClean="0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 smtClean="0">
                <a:latin typeface="Times New Roman" pitchFamily="18" charset="0"/>
              </a:rPr>
              <a:t>Distribuciones Discretas de Probabilidad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75</a:t>
            </a:fld>
            <a:endParaRPr lang="es-ES">
              <a:latin typeface="Times New Roman" pitchFamily="18" charset="0"/>
            </a:endParaRPr>
          </a:p>
        </p:txBody>
      </p:sp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408409"/>
              </p:ext>
            </p:extLst>
          </p:nvPr>
        </p:nvGraphicFramePr>
        <p:xfrm>
          <a:off x="1468489" y="3178628"/>
          <a:ext cx="5535234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372">
                  <a:extLst>
                    <a:ext uri="{9D8B030D-6E8A-4147-A177-3AD203B41FA5}">
                      <a16:colId xmlns:a16="http://schemas.microsoft.com/office/drawing/2014/main" val="3012265247"/>
                    </a:ext>
                  </a:extLst>
                </a:gridCol>
                <a:gridCol w="1543368">
                  <a:extLst>
                    <a:ext uri="{9D8B030D-6E8A-4147-A177-3AD203B41FA5}">
                      <a16:colId xmlns:a16="http://schemas.microsoft.com/office/drawing/2014/main" val="617548523"/>
                    </a:ext>
                  </a:extLst>
                </a:gridCol>
                <a:gridCol w="742817">
                  <a:extLst>
                    <a:ext uri="{9D8B030D-6E8A-4147-A177-3AD203B41FA5}">
                      <a16:colId xmlns:a16="http://schemas.microsoft.com/office/drawing/2014/main" val="3812627872"/>
                    </a:ext>
                  </a:extLst>
                </a:gridCol>
                <a:gridCol w="668338">
                  <a:extLst>
                    <a:ext uri="{9D8B030D-6E8A-4147-A177-3AD203B41FA5}">
                      <a16:colId xmlns:a16="http://schemas.microsoft.com/office/drawing/2014/main" val="3723322058"/>
                    </a:ext>
                  </a:extLst>
                </a:gridCol>
                <a:gridCol w="2175339">
                  <a:extLst>
                    <a:ext uri="{9D8B030D-6E8A-4147-A177-3AD203B41FA5}">
                      <a16:colId xmlns:a16="http://schemas.microsoft.com/office/drawing/2014/main" val="4006480028"/>
                    </a:ext>
                  </a:extLst>
                </a:gridCol>
              </a:tblGrid>
              <a:tr h="205079">
                <a:tc>
                  <a:txBody>
                    <a:bodyPr/>
                    <a:lstStyle/>
                    <a:p>
                      <a:pPr algn="ctr"/>
                      <a:r>
                        <a:rPr lang="es-MX" sz="16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s-MX" sz="16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f(x)</a:t>
                      </a:r>
                      <a:r>
                        <a:rPr lang="es-MX" sz="1600" i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P(X = x)</a:t>
                      </a:r>
                      <a:endParaRPr lang="es-MX" sz="16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16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s-MX" sz="16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f(x)</a:t>
                      </a:r>
                      <a:r>
                        <a:rPr lang="es-MX" sz="1600" i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P(X = x)</a:t>
                      </a:r>
                      <a:endParaRPr lang="es-MX" sz="16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72036"/>
                  </a:ext>
                </a:extLst>
              </a:tr>
              <a:tr h="205079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/>
                        <a:t>0</a:t>
                      </a:r>
                      <a:endParaRPr lang="es-MX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/>
                        <a:t>0.7265</a:t>
                      </a:r>
                      <a:endParaRPr lang="es-MX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/>
                        <a:t>6</a:t>
                      </a:r>
                      <a:endParaRPr lang="es-MX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/>
                        <a:t>0.0000</a:t>
                      </a:r>
                      <a:endParaRPr lang="es-MX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331294"/>
                  </a:ext>
                </a:extLst>
              </a:tr>
              <a:tr h="205079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/>
                        <a:t>1</a:t>
                      </a:r>
                      <a:endParaRPr lang="es-MX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/>
                        <a:t>0.2477</a:t>
                      </a:r>
                      <a:endParaRPr lang="es-MX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/>
                        <a:t>7</a:t>
                      </a:r>
                      <a:endParaRPr lang="es-MX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/>
                        <a:t>0.0000</a:t>
                      </a:r>
                      <a:endParaRPr lang="es-MX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22927"/>
                  </a:ext>
                </a:extLst>
              </a:tr>
              <a:tr h="205079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/>
                        <a:t>2</a:t>
                      </a:r>
                      <a:endParaRPr lang="es-MX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/>
                        <a:t>0.0250</a:t>
                      </a:r>
                      <a:endParaRPr lang="es-MX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/>
                        <a:t>8</a:t>
                      </a:r>
                      <a:endParaRPr lang="es-MX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/>
                        <a:t>0.0000</a:t>
                      </a:r>
                      <a:endParaRPr lang="es-MX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77207"/>
                  </a:ext>
                </a:extLst>
              </a:tr>
              <a:tr h="205079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/>
                        <a:t>3</a:t>
                      </a:r>
                      <a:endParaRPr lang="es-MX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/>
                        <a:t>0.0007</a:t>
                      </a:r>
                      <a:endParaRPr lang="es-MX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/>
                        <a:t>9</a:t>
                      </a:r>
                      <a:endParaRPr lang="es-MX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/>
                        <a:t>0.0000</a:t>
                      </a:r>
                      <a:endParaRPr lang="es-MX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996622"/>
                  </a:ext>
                </a:extLst>
              </a:tr>
              <a:tr h="205079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/>
                        <a:t>4</a:t>
                      </a:r>
                      <a:endParaRPr lang="es-MX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/>
                        <a:t>0.0000</a:t>
                      </a:r>
                      <a:endParaRPr lang="es-MX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/>
                        <a:t>10</a:t>
                      </a:r>
                      <a:endParaRPr lang="es-MX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/>
                        <a:t>0.0000</a:t>
                      </a:r>
                      <a:endParaRPr lang="es-MX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776323"/>
                  </a:ext>
                </a:extLst>
              </a:tr>
              <a:tr h="205079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/>
                        <a:t>5</a:t>
                      </a:r>
                      <a:endParaRPr lang="es-MX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/>
                        <a:t>0.0000</a:t>
                      </a:r>
                      <a:endParaRPr lang="es-MX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/>
                        <a:t>Total</a:t>
                      </a:r>
                      <a:endParaRPr lang="es-MX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/>
                        <a:t>0.9999</a:t>
                      </a:r>
                      <a:endParaRPr lang="es-MX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72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14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Ejemplo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MX" sz="4400" dirty="0" smtClean="0"/>
                  <a:t>El número esperado de defectuosos en la muestra es </a:t>
                </a:r>
                <a14:m>
                  <m:oMath xmlns:m="http://schemas.openxmlformats.org/officeDocument/2006/math">
                    <m:r>
                      <a:rPr lang="es-MX" sz="4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s-MX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4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s-MX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MX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sz="4400" b="0" i="1" smtClean="0">
                            <a:latin typeface="Cambria Math" panose="02040503050406030204" pitchFamily="18" charset="0"/>
                          </a:rPr>
                          <m:t>𝑛𝑘</m:t>
                        </m:r>
                      </m:num>
                      <m:den>
                        <m:r>
                          <a:rPr lang="es-MX" sz="4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s-MX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MX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sz="4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d>
                          <m:dPr>
                            <m:ctrlPr>
                              <a:rPr lang="es-MX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sz="4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num>
                      <m:den>
                        <m:r>
                          <a:rPr lang="es-MX" sz="44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s-MX" sz="4400" b="0" i="1" smtClean="0">
                        <a:latin typeface="Cambria Math" panose="02040503050406030204" pitchFamily="18" charset="0"/>
                      </a:rPr>
                      <m:t>=0.3</m:t>
                    </m:r>
                  </m:oMath>
                </a14:m>
                <a:endParaRPr lang="es-MX" sz="4400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11" t="-2750" r="-188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 smtClean="0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 smtClean="0">
                <a:latin typeface="Times New Roman" pitchFamily="18" charset="0"/>
              </a:rPr>
              <a:t>Distribuciones Discretas de Probabilidad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 smtClean="0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76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87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Distribución </a:t>
            </a:r>
            <a:r>
              <a:rPr lang="es-MX" dirty="0" err="1" smtClean="0"/>
              <a:t>poisson</a:t>
            </a:r>
            <a:endParaRPr lang="es-MX" dirty="0"/>
          </a:p>
        </p:txBody>
      </p:sp>
      <p:sp>
        <p:nvSpPr>
          <p:cNvPr id="8" name="7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77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52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Distribución </a:t>
            </a:r>
            <a:r>
              <a:rPr lang="es-MX" dirty="0" err="1" smtClean="0"/>
              <a:t>Poisson</a:t>
            </a:r>
            <a:endParaRPr lang="es-MX" dirty="0" smtClean="0"/>
          </a:p>
        </p:txBody>
      </p:sp>
      <p:sp>
        <p:nvSpPr>
          <p:cNvPr id="18435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MX" sz="3467" dirty="0"/>
              <a:t>Consideremos un tipo de eventos “</a:t>
            </a:r>
            <a:r>
              <a:rPr lang="es-MX" sz="3467" dirty="0" smtClean="0"/>
              <a:t>raros”, en </a:t>
            </a:r>
            <a:r>
              <a:rPr lang="es-MX" sz="3467" dirty="0"/>
              <a:t>cuanto a que su probabilidad de ocurrir puede considerarse </a:t>
            </a:r>
            <a:r>
              <a:rPr lang="es-MX" sz="3467" dirty="0" smtClean="0"/>
              <a:t>pequeña</a:t>
            </a:r>
            <a:endParaRPr lang="es-MX" sz="3467" dirty="0"/>
          </a:p>
          <a:p>
            <a:r>
              <a:rPr lang="es-MX" sz="3467" dirty="0"/>
              <a:t>Pensemos que la tasa de ocurrencia de tales eventos en un intervalo de tiempo, longitud, masa, volumen, </a:t>
            </a:r>
            <a:r>
              <a:rPr lang="es-MX" sz="3467" dirty="0" err="1"/>
              <a:t>etc</a:t>
            </a:r>
            <a:r>
              <a:rPr lang="es-MX" sz="3467" dirty="0"/>
              <a:t>, es constante e igual a </a:t>
            </a:r>
            <a:r>
              <a:rPr lang="es-MX" sz="3467" dirty="0">
                <a:sym typeface="Symbol"/>
              </a:rPr>
              <a:t></a:t>
            </a:r>
          </a:p>
          <a:p>
            <a:r>
              <a:rPr lang="es-MX" sz="3467" dirty="0">
                <a:sym typeface="Symbol"/>
              </a:rPr>
              <a:t>Consideremos, también, que  </a:t>
            </a:r>
            <a:r>
              <a:rPr lang="es-MX" sz="3467" dirty="0"/>
              <a:t>depende solamente del tamaño del intervalo; en particular es directamente proporcional a dicho tamaño</a:t>
            </a:r>
          </a:p>
        </p:txBody>
      </p:sp>
      <p:sp>
        <p:nvSpPr>
          <p:cNvPr id="18436" name="3 Marcador de fecha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990575" indent="-38099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2pPr>
            <a:lvl3pPr marL="1523962" indent="-304792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3pPr>
            <a:lvl4pPr marL="2133547" indent="-304792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4pPr>
            <a:lvl5pPr marL="2743131" indent="-304792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5pPr>
            <a:lvl6pPr marL="3352716" indent="-304792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6pPr>
            <a:lvl7pPr marL="3962301" indent="-304792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7pPr>
            <a:lvl8pPr marL="4571886" indent="-304792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8pPr>
            <a:lvl9pPr marL="5181470" indent="-304792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121917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s-MX" sz="1867">
                <a:solidFill>
                  <a:srgbClr val="242852"/>
                </a:solidFill>
                <a:latin typeface="Arial Narrow" pitchFamily="34" charset="0"/>
              </a:rPr>
              <a:t>v2.5:1016</a:t>
            </a:r>
            <a:endParaRPr lang="es-ES" sz="1867">
              <a:solidFill>
                <a:srgbClr val="242852"/>
              </a:solidFill>
              <a:latin typeface="Arial Narrow" pitchFamily="34" charset="0"/>
            </a:endParaRPr>
          </a:p>
        </p:txBody>
      </p:sp>
      <p:sp>
        <p:nvSpPr>
          <p:cNvPr id="18437" name="4 Marcador de pie de página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990575" indent="-38099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2pPr>
            <a:lvl3pPr marL="1523962" indent="-304792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3pPr>
            <a:lvl4pPr marL="2133547" indent="-304792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4pPr>
            <a:lvl5pPr marL="2743131" indent="-304792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5pPr>
            <a:lvl6pPr marL="3352716" indent="-304792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6pPr>
            <a:lvl7pPr marL="3962301" indent="-304792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7pPr>
            <a:lvl8pPr marL="4571886" indent="-304792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8pPr>
            <a:lvl9pPr marL="5181470" indent="-304792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121917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s-ES" sz="1867">
                <a:solidFill>
                  <a:srgbClr val="242852"/>
                </a:solidFill>
                <a:latin typeface="Arial Narrow" pitchFamily="34" charset="0"/>
              </a:rPr>
              <a:t>Distribuciones Discretas de Probabilidad</a:t>
            </a:r>
          </a:p>
        </p:txBody>
      </p:sp>
      <p:sp>
        <p:nvSpPr>
          <p:cNvPr id="18438" name="5 Marcador de número de diapositiva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990575" indent="-38099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2pPr>
            <a:lvl3pPr marL="1523962" indent="-304792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3pPr>
            <a:lvl4pPr marL="2133547" indent="-304792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4pPr>
            <a:lvl5pPr marL="2743131" indent="-304792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5pPr>
            <a:lvl6pPr marL="3352716" indent="-304792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6pPr>
            <a:lvl7pPr marL="3962301" indent="-304792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7pPr>
            <a:lvl8pPr marL="4571886" indent="-304792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8pPr>
            <a:lvl9pPr marL="5181470" indent="-304792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1219170" eaLnBrk="1" fontAlgn="base" hangingPunct="1">
              <a:spcBef>
                <a:spcPct val="0"/>
              </a:spcBef>
              <a:spcAft>
                <a:spcPct val="0"/>
              </a:spcAft>
            </a:pPr>
            <a:fld id="{D5A6B51B-9075-4189-A245-4B46B71B69A0}" type="slidenum">
              <a:rPr lang="es-ES" sz="1867">
                <a:solidFill>
                  <a:srgbClr val="242852"/>
                </a:solidFill>
                <a:latin typeface="Arial Narrow" pitchFamily="34" charset="0"/>
              </a:rPr>
              <a:pPr defTabSz="1219170" eaLnBrk="1" fontAlgn="base" hangingPunct="1">
                <a:spcBef>
                  <a:spcPct val="0"/>
                </a:spcBef>
                <a:spcAft>
                  <a:spcPct val="0"/>
                </a:spcAft>
              </a:pPr>
              <a:t>78</a:t>
            </a:fld>
            <a:endParaRPr lang="es-ES" sz="1867">
              <a:solidFill>
                <a:srgbClr val="242852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8878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Distribución </a:t>
            </a:r>
            <a:r>
              <a:rPr lang="es-MX" dirty="0" err="1" smtClean="0"/>
              <a:t>Poisson</a:t>
            </a:r>
            <a:endParaRPr lang="es-MX" dirty="0" smtClean="0"/>
          </a:p>
        </p:txBody>
      </p:sp>
      <p:sp>
        <p:nvSpPr>
          <p:cNvPr id="18435" name="2 Marcador de contenido"/>
          <p:cNvSpPr>
            <a:spLocks noGrp="1"/>
          </p:cNvSpPr>
          <p:nvPr>
            <p:ph idx="1"/>
          </p:nvPr>
        </p:nvSpPr>
        <p:spPr>
          <a:xfrm>
            <a:off x="609600" y="1528531"/>
            <a:ext cx="10972800" cy="4876800"/>
          </a:xfrm>
        </p:spPr>
        <p:txBody>
          <a:bodyPr>
            <a:normAutofit/>
          </a:bodyPr>
          <a:lstStyle/>
          <a:p>
            <a:r>
              <a:rPr lang="es-MX" sz="4800" dirty="0"/>
              <a:t>Sea </a:t>
            </a:r>
            <a:r>
              <a:rPr lang="es-MX" sz="4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MX" sz="4800" dirty="0"/>
              <a:t> la variable que cuenta el número de ocurrencias de tales eventos en un cierto lapso</a:t>
            </a:r>
          </a:p>
          <a:p>
            <a:r>
              <a:rPr lang="es-MX" sz="4800" dirty="0"/>
              <a:t>Se puede mostrar que la variable </a:t>
            </a:r>
            <a:r>
              <a:rPr lang="es-MX" sz="4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MX" sz="4800" dirty="0"/>
              <a:t> sigue la distribución de </a:t>
            </a:r>
            <a:r>
              <a:rPr lang="es-MX" sz="4800" dirty="0" err="1"/>
              <a:t>Poisson</a:t>
            </a:r>
            <a:r>
              <a:rPr lang="es-MX" sz="4800" dirty="0"/>
              <a:t> con parámetro </a:t>
            </a:r>
            <a:r>
              <a:rPr lang="es-MX" sz="4800" dirty="0">
                <a:sym typeface="Symbol"/>
              </a:rPr>
              <a:t></a:t>
            </a:r>
            <a:endParaRPr lang="es-MX" sz="4800" dirty="0"/>
          </a:p>
        </p:txBody>
      </p:sp>
      <p:sp>
        <p:nvSpPr>
          <p:cNvPr id="18436" name="3 Marcador de fecha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990575" indent="-38099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2pPr>
            <a:lvl3pPr marL="1523962" indent="-304792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3pPr>
            <a:lvl4pPr marL="2133547" indent="-304792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4pPr>
            <a:lvl5pPr marL="2743131" indent="-304792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5pPr>
            <a:lvl6pPr marL="3352716" indent="-304792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6pPr>
            <a:lvl7pPr marL="3962301" indent="-304792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7pPr>
            <a:lvl8pPr marL="4571886" indent="-304792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8pPr>
            <a:lvl9pPr marL="5181470" indent="-304792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121917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s-MX" sz="1867">
                <a:solidFill>
                  <a:srgbClr val="242852"/>
                </a:solidFill>
                <a:latin typeface="Arial Narrow" pitchFamily="34" charset="0"/>
              </a:rPr>
              <a:t>v2.5:1016</a:t>
            </a:r>
            <a:endParaRPr lang="es-ES" sz="1867">
              <a:solidFill>
                <a:srgbClr val="242852"/>
              </a:solidFill>
              <a:latin typeface="Arial Narrow" pitchFamily="34" charset="0"/>
            </a:endParaRPr>
          </a:p>
        </p:txBody>
      </p:sp>
      <p:sp>
        <p:nvSpPr>
          <p:cNvPr id="18437" name="4 Marcador de pie de página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990575" indent="-38099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2pPr>
            <a:lvl3pPr marL="1523962" indent="-304792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3pPr>
            <a:lvl4pPr marL="2133547" indent="-304792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4pPr>
            <a:lvl5pPr marL="2743131" indent="-304792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5pPr>
            <a:lvl6pPr marL="3352716" indent="-304792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6pPr>
            <a:lvl7pPr marL="3962301" indent="-304792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7pPr>
            <a:lvl8pPr marL="4571886" indent="-304792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8pPr>
            <a:lvl9pPr marL="5181470" indent="-304792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121917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s-ES" sz="1867">
                <a:solidFill>
                  <a:srgbClr val="242852"/>
                </a:solidFill>
                <a:latin typeface="Arial Narrow" pitchFamily="34" charset="0"/>
              </a:rPr>
              <a:t>Distribuciones Discretas de Probabilidad</a:t>
            </a:r>
          </a:p>
        </p:txBody>
      </p:sp>
      <p:sp>
        <p:nvSpPr>
          <p:cNvPr id="18438" name="5 Marcador de número de diapositiva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990575" indent="-38099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2pPr>
            <a:lvl3pPr marL="1523962" indent="-304792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3pPr>
            <a:lvl4pPr marL="2133547" indent="-304792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4pPr>
            <a:lvl5pPr marL="2743131" indent="-304792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5pPr>
            <a:lvl6pPr marL="3352716" indent="-304792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6pPr>
            <a:lvl7pPr marL="3962301" indent="-304792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7pPr>
            <a:lvl8pPr marL="4571886" indent="-304792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8pPr>
            <a:lvl9pPr marL="5181470" indent="-304792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1219170" eaLnBrk="1" fontAlgn="base" hangingPunct="1">
              <a:spcBef>
                <a:spcPct val="0"/>
              </a:spcBef>
              <a:spcAft>
                <a:spcPct val="0"/>
              </a:spcAft>
            </a:pPr>
            <a:fld id="{D5A6B51B-9075-4189-A245-4B46B71B69A0}" type="slidenum">
              <a:rPr lang="es-ES" sz="1867">
                <a:solidFill>
                  <a:srgbClr val="242852"/>
                </a:solidFill>
                <a:latin typeface="Arial Narrow" pitchFamily="34" charset="0"/>
              </a:rPr>
              <a:pPr defTabSz="1219170" eaLnBrk="1" fontAlgn="base" hangingPunct="1">
                <a:spcBef>
                  <a:spcPct val="0"/>
                </a:spcBef>
                <a:spcAft>
                  <a:spcPct val="0"/>
                </a:spcAft>
              </a:pPr>
              <a:t>79</a:t>
            </a:fld>
            <a:endParaRPr lang="es-ES" sz="1867">
              <a:solidFill>
                <a:srgbClr val="242852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9867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Ejemplo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s-MX" sz="3733" dirty="0" smtClean="0"/>
                  <a:t>Considere el experimento de lanzar una moneda y sea </a:t>
                </a:r>
                <a:r>
                  <a:rPr lang="es-MX" sz="3733" i="1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X</a:t>
                </a:r>
                <a:r>
                  <a:rPr lang="es-MX" sz="3733" dirty="0"/>
                  <a:t> la variable aleatoria definida por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733" i="1">
                          <a:latin typeface="Cambria Math"/>
                          <a:sym typeface="Symbol"/>
                        </a:rPr>
                        <m:t>𝑋</m:t>
                      </m:r>
                      <m:r>
                        <a:rPr lang="es-MX" sz="3733" i="1">
                          <a:latin typeface="Cambria Math"/>
                          <a:sym typeface="Symbol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MX" sz="3733" i="1"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MX" sz="3733" i="1"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0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, 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𝑠𝑜𝑙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1, á</m:t>
                                </m:r>
                                <m:r>
                                  <a:rPr lang="es-MX" sz="3733" i="1">
                                    <a:latin typeface="Cambria Math"/>
                                    <a:sym typeface="Symbol"/>
                                  </a:rPr>
                                  <m:t>𝑔𝑢𝑖𝑙𝑎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MX" sz="3733" dirty="0"/>
              </a:p>
              <a:p>
                <a:r>
                  <a:rPr lang="es-MX" sz="3733" dirty="0"/>
                  <a:t>Entonces </a:t>
                </a:r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𝑋</m:t>
                    </m:r>
                    <m:r>
                      <a:rPr lang="es-MX" sz="3733" i="1">
                        <a:latin typeface="Cambria Math"/>
                        <a:ea typeface="Cambria Math"/>
                      </a:rPr>
                      <m:t>~</m:t>
                    </m:r>
                    <m:r>
                      <a:rPr lang="es-MX" sz="3733" i="1">
                        <a:latin typeface="Cambria Math"/>
                        <a:ea typeface="Cambria Math"/>
                      </a:rPr>
                      <m:t>𝐵𝑒𝑟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  <a:ea typeface="Cambria Math"/>
                          </a:rPr>
                          <m:t>0.5</m:t>
                        </m:r>
                      </m:e>
                    </m:d>
                  </m:oMath>
                </a14:m>
                <a:r>
                  <a:rPr lang="es-MX" sz="3733" dirty="0"/>
                  <a:t>, así que su función de</a:t>
                </a:r>
                <a:br>
                  <a:rPr lang="es-MX" sz="3733" dirty="0"/>
                </a:br>
                <a:r>
                  <a:rPr lang="es-MX" sz="3733" dirty="0"/>
                  <a:t>masa de probabilidad es</a:t>
                </a:r>
              </a:p>
              <a:p>
                <a14:m>
                  <m:oMath xmlns:m="http://schemas.openxmlformats.org/officeDocument/2006/math">
                    <m:r>
                      <a:rPr lang="es-MX" sz="3733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MX" sz="3733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MX" sz="3733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sz="3733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𝑋</m:t>
                        </m:r>
                        <m:r>
                          <a:rPr lang="es-MX" sz="3733" i="1">
                            <a:latin typeface="Cambria Math"/>
                          </a:rPr>
                          <m:t>=</m:t>
                        </m:r>
                        <m:r>
                          <a:rPr lang="es-MX" sz="3733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3733" i="1">
                            <a:latin typeface="Cambria Math"/>
                          </a:rPr>
                          <m:t>0.5</m:t>
                        </m:r>
                      </m:e>
                      <m:sup>
                        <m:r>
                          <a:rPr lang="es-MX" sz="3733" i="1">
                            <a:latin typeface="Cambria Math"/>
                          </a:rPr>
                          <m:t>𝑥</m:t>
                        </m:r>
                      </m:sup>
                    </m:sSup>
                    <m:sSup>
                      <m:sSup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3733" i="1">
                            <a:latin typeface="Cambria Math"/>
                          </a:rPr>
                          <m:t>0.5</m:t>
                        </m:r>
                      </m:e>
                      <m:sup>
                        <m:r>
                          <a:rPr lang="es-MX" sz="3733" i="1">
                            <a:latin typeface="Cambria Math"/>
                          </a:rPr>
                          <m:t>1−</m:t>
                        </m:r>
                        <m:r>
                          <a:rPr lang="es-MX" sz="3733" i="1">
                            <a:latin typeface="Cambria Math"/>
                          </a:rPr>
                          <m:t>𝑥</m:t>
                        </m:r>
                      </m:sup>
                    </m:sSup>
                    <m:r>
                      <a:rPr lang="es-MX" sz="3733" i="1">
                        <a:latin typeface="Cambria Math"/>
                      </a:rPr>
                      <m:t>;</m:t>
                    </m:r>
                    <m:r>
                      <a:rPr lang="es-MX" sz="3733" i="1">
                        <a:latin typeface="Cambria Math"/>
                      </a:rPr>
                      <m:t>𝑥</m:t>
                    </m:r>
                    <m:r>
                      <a:rPr lang="es-MX" sz="3733" i="1">
                        <a:latin typeface="Cambria Math"/>
                      </a:rPr>
                      <m:t>=0,1</m:t>
                    </m:r>
                  </m:oMath>
                </a14:m>
                <a:endParaRPr lang="es-MX" sz="3733" dirty="0"/>
              </a:p>
              <a:p>
                <a:r>
                  <a:rPr lang="es-MX" sz="3733" dirty="0"/>
                  <a:t>El valor esperado de </a:t>
                </a:r>
                <a:r>
                  <a:rPr lang="es-MX" sz="3733" i="1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X</a:t>
                </a:r>
                <a:r>
                  <a:rPr lang="es-MX" sz="3733" dirty="0"/>
                  <a:t> es </a:t>
                </a:r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</m:t>
                    </m:r>
                    <m:r>
                      <a:rPr lang="es-MX" sz="3733" i="1">
                        <a:latin typeface="Cambria Math"/>
                      </a:rPr>
                      <m:t>𝑝</m:t>
                    </m:r>
                    <m:r>
                      <a:rPr lang="es-MX" sz="3733" i="1">
                        <a:latin typeface="Cambria Math"/>
                      </a:rPr>
                      <m:t>=0.5</m:t>
                    </m:r>
                  </m:oMath>
                </a14:m>
                <a:endParaRPr lang="es-MX" sz="3733" dirty="0"/>
              </a:p>
              <a:p>
                <a:r>
                  <a:rPr lang="es-MX" sz="3733" dirty="0"/>
                  <a:t>La varianza de </a:t>
                </a:r>
                <a:r>
                  <a:rPr lang="es-MX" sz="3733" i="1" dirty="0">
                    <a:latin typeface="Times New Roman" panose="02020603050405020304" pitchFamily="18" charset="0"/>
                    <a:ea typeface="Segoe UI Symbol" panose="020B0502040204020203" pitchFamily="34" charset="0"/>
                    <a:cs typeface="Times New Roman" panose="02020603050405020304" pitchFamily="18" charset="0"/>
                  </a:rPr>
                  <a:t>X</a:t>
                </a:r>
                <a:r>
                  <a:rPr lang="es-MX" sz="3733" dirty="0"/>
                  <a:t> es </a:t>
                </a:r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𝑉𝑎𝑟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</m:t>
                    </m:r>
                    <m:r>
                      <a:rPr lang="es-MX" sz="3733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1−</m:t>
                        </m:r>
                        <m:r>
                          <a:rPr lang="es-MX" sz="3733" i="1">
                            <a:latin typeface="Cambria Math"/>
                          </a:rPr>
                          <m:t>𝑝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=0.5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</a:rPr>
                          <m:t>0.5</m:t>
                        </m:r>
                      </m:e>
                    </m:d>
                    <m:r>
                      <a:rPr lang="es-MX" sz="3733" i="1">
                        <a:latin typeface="Cambria Math"/>
                      </a:rPr>
                      <m:t>=0.25</m:t>
                    </m:r>
                  </m:oMath>
                </a14:m>
                <a:endParaRPr lang="es-MX" sz="3733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44" t="-2750" b="-12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s-ES">
              <a:latin typeface="Times New Roman" pitchFamily="18" charset="0"/>
            </a:endParaRPr>
          </a:p>
        </p:txBody>
      </p:sp>
      <p:pic>
        <p:nvPicPr>
          <p:cNvPr id="75778" name="Picture 2" descr="http://four-bears.weebly.com/uploads/8/9/5/3/8953518/_____2226054_ori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395" y="2546608"/>
            <a:ext cx="2499360" cy="186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23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57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57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57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Distribución </a:t>
            </a:r>
            <a:r>
              <a:rPr lang="es-MX" dirty="0" err="1" smtClean="0"/>
              <a:t>Poisson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s-MX" sz="4267" dirty="0"/>
                  <a:t>Si </a:t>
                </a:r>
                <a14:m>
                  <m:oMath xmlns:m="http://schemas.openxmlformats.org/officeDocument/2006/math">
                    <m:r>
                      <a:rPr lang="es-MX" sz="4267" i="1">
                        <a:latin typeface="Cambria Math"/>
                      </a:rPr>
                      <m:t>𝑋</m:t>
                    </m:r>
                    <m:r>
                      <a:rPr lang="es-MX" sz="4267" i="1">
                        <a:latin typeface="Cambria Math"/>
                        <a:ea typeface="Cambria Math"/>
                      </a:rPr>
                      <m:t>~</m:t>
                    </m:r>
                    <m:r>
                      <a:rPr lang="es-MX" sz="4267" i="1">
                        <a:latin typeface="Cambria Math"/>
                        <a:ea typeface="Cambria Math"/>
                      </a:rPr>
                      <m:t>𝑃𝑜𝑖</m:t>
                    </m:r>
                    <m:d>
                      <m:dPr>
                        <m:ctrlPr>
                          <a:rPr lang="es-MX" sz="4267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s-MX" sz="4267" i="1">
                            <a:latin typeface="Cambria Math"/>
                            <a:ea typeface="Cambria Math"/>
                          </a:rPr>
                          <m:t>𝜆</m:t>
                        </m:r>
                      </m:e>
                    </m:d>
                  </m:oMath>
                </a14:m>
                <a:r>
                  <a:rPr lang="es-MX" sz="4267" dirty="0"/>
                  <a:t>, entonces su </a:t>
                </a:r>
                <a:r>
                  <a:rPr lang="es-MX" sz="4267" dirty="0" err="1"/>
                  <a:t>fmp</a:t>
                </a:r>
                <a:r>
                  <a:rPr lang="es-MX" sz="4267" dirty="0"/>
                  <a:t> es</a:t>
                </a:r>
                <a:endParaRPr lang="es-MX" sz="4267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267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s-MX" sz="42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4267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s-MX" sz="4267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MX" sz="4267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MX" sz="4267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4267" i="1">
                                  <a:latin typeface="Cambria Math"/>
                                  <a:ea typeface="Cambria Math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s-MX" sz="4267" i="1">
                                  <a:latin typeface="Cambria Math"/>
                                </a:rPr>
                                <m:t>𝑥</m:t>
                              </m:r>
                            </m:sup>
                          </m:sSup>
                          <m:sSup>
                            <m:sSupPr>
                              <m:ctrlPr>
                                <a:rPr lang="es-MX" sz="4267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4267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MX" sz="4267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s-MX" sz="4267" i="1">
                                  <a:latin typeface="Cambria Math"/>
                                  <a:ea typeface="Cambria Math"/>
                                </a:rPr>
                                <m:t>𝜆</m:t>
                              </m:r>
                            </m:sup>
                          </m:sSup>
                        </m:num>
                        <m:den>
                          <m:r>
                            <a:rPr lang="es-MX" sz="4267" i="1">
                              <a:latin typeface="Cambria Math"/>
                            </a:rPr>
                            <m:t>𝑥</m:t>
                          </m:r>
                          <m:r>
                            <a:rPr lang="es-MX" sz="4267" i="1">
                              <a:latin typeface="Cambria Math"/>
                            </a:rPr>
                            <m:t>!</m:t>
                          </m:r>
                        </m:den>
                      </m:f>
                      <m:r>
                        <a:rPr lang="es-MX" sz="4267" i="1">
                          <a:latin typeface="Cambria Math"/>
                        </a:rPr>
                        <m:t>;</m:t>
                      </m:r>
                      <m:r>
                        <a:rPr lang="es-MX" sz="4267" i="1">
                          <a:latin typeface="Cambria Math"/>
                        </a:rPr>
                        <m:t>𝑥</m:t>
                      </m:r>
                      <m:r>
                        <a:rPr lang="es-MX" sz="4267" i="1">
                          <a:latin typeface="Cambria Math"/>
                        </a:rPr>
                        <m:t>=0,1,2,…</m:t>
                      </m:r>
                    </m:oMath>
                  </m:oMathPara>
                </a14:m>
                <a:endParaRPr lang="es-MX" sz="4267" dirty="0"/>
              </a:p>
              <a:p>
                <a:r>
                  <a:rPr lang="es-MX" sz="4267" dirty="0"/>
                  <a:t>Su valor esperado 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267" i="1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s-MX" sz="42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4267" i="1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s-MX" sz="4267" i="1">
                          <a:latin typeface="Cambria Math"/>
                        </a:rPr>
                        <m:t>=</m:t>
                      </m:r>
                      <m:r>
                        <a:rPr lang="es-MX" sz="4267" i="1">
                          <a:latin typeface="Cambria Math"/>
                          <a:ea typeface="Cambria Math"/>
                        </a:rPr>
                        <m:t>𝜆</m:t>
                      </m:r>
                    </m:oMath>
                  </m:oMathPara>
                </a14:m>
                <a:endParaRPr lang="es-MX" sz="4267" dirty="0">
                  <a:ea typeface="Cambria Math"/>
                </a:endParaRPr>
              </a:p>
              <a:p>
                <a:r>
                  <a:rPr lang="es-MX" sz="4267" dirty="0"/>
                  <a:t>Su varianza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267" i="1">
                          <a:latin typeface="Cambria Math"/>
                        </a:rPr>
                        <m:t>𝑉𝑎𝑟</m:t>
                      </m:r>
                      <m:d>
                        <m:dPr>
                          <m:ctrlPr>
                            <a:rPr lang="es-MX" sz="42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4267" i="1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s-MX" sz="4267" i="1">
                          <a:latin typeface="Cambria Math"/>
                        </a:rPr>
                        <m:t>=</m:t>
                      </m:r>
                      <m:r>
                        <a:rPr lang="es-MX" sz="4267" i="1">
                          <a:latin typeface="Cambria Math"/>
                          <a:ea typeface="Cambria Math"/>
                        </a:rPr>
                        <m:t>𝜆</m:t>
                      </m:r>
                    </m:oMath>
                  </m:oMathPara>
                </a14:m>
                <a:endParaRPr lang="es-MX" sz="4267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62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fld id="{40180D14-5FB3-4779-9F0A-6BED65BC3015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t>80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0631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Ejemplo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365751" lvl="1" indent="0">
              <a:buNone/>
            </a:pPr>
            <a:r>
              <a:rPr lang="es-MX" dirty="0"/>
              <a:t>En la revisión de asientos contables de una gran empresa se encuentra que en promedio hay un error en la suma cada 50 páginas</a:t>
            </a:r>
            <a:r>
              <a:rPr lang="es-MX" dirty="0"/>
              <a:t>. Calcule la probabilidad </a:t>
            </a:r>
            <a:r>
              <a:rPr lang="es-MX" dirty="0" smtClean="0"/>
              <a:t>de</a:t>
            </a:r>
            <a:endParaRPr lang="es-MX" dirty="0"/>
          </a:p>
          <a:p>
            <a:pPr marL="975336" lvl="1" indent="-609585">
              <a:buFont typeface="+mj-lt"/>
              <a:buAutoNum type="alphaLcParenR"/>
            </a:pPr>
            <a:r>
              <a:rPr lang="es-MX" dirty="0"/>
              <a:t>E</a:t>
            </a:r>
            <a:r>
              <a:rPr lang="es-MX" dirty="0" smtClean="0"/>
              <a:t>ncontrar </a:t>
            </a:r>
            <a:r>
              <a:rPr lang="es-MX" dirty="0" smtClean="0"/>
              <a:t>al menos un error en las siguientes 50 páginas </a:t>
            </a:r>
            <a:r>
              <a:rPr lang="es-MX" dirty="0">
                <a:solidFill>
                  <a:srgbClr val="C00000"/>
                </a:solidFill>
              </a:rPr>
              <a:t>R= </a:t>
            </a:r>
            <a:r>
              <a:rPr lang="es-MX" dirty="0" smtClean="0">
                <a:solidFill>
                  <a:srgbClr val="C00000"/>
                </a:solidFill>
              </a:rPr>
              <a:t>0.6321</a:t>
            </a:r>
            <a:endParaRPr lang="es-MX" dirty="0" smtClean="0"/>
          </a:p>
          <a:p>
            <a:pPr marL="975336" lvl="1" indent="-609585">
              <a:buFont typeface="+mj-lt"/>
              <a:buAutoNum type="alphaLcParenR"/>
            </a:pPr>
            <a:r>
              <a:rPr lang="es-MX" dirty="0" smtClean="0"/>
              <a:t>Observar </a:t>
            </a:r>
            <a:r>
              <a:rPr lang="es-MX" dirty="0" smtClean="0"/>
              <a:t>menos </a:t>
            </a:r>
            <a:r>
              <a:rPr lang="es-MX" dirty="0"/>
              <a:t>de dos errores en las siguientes 50 páginas</a:t>
            </a:r>
            <a:br>
              <a:rPr lang="es-MX" dirty="0"/>
            </a:br>
            <a:r>
              <a:rPr lang="es-MX" dirty="0">
                <a:solidFill>
                  <a:srgbClr val="C00000"/>
                </a:solidFill>
              </a:rPr>
              <a:t>R= 0.7358</a:t>
            </a:r>
          </a:p>
          <a:p>
            <a:pPr marL="975336" lvl="1" indent="-609585">
              <a:buFont typeface="+mj-lt"/>
              <a:buAutoNum type="alphaLcParenR"/>
            </a:pPr>
            <a:r>
              <a:rPr lang="es-MX" dirty="0" smtClean="0"/>
              <a:t>Que s</a:t>
            </a:r>
            <a:r>
              <a:rPr lang="es-MX" dirty="0" smtClean="0"/>
              <a:t>e </a:t>
            </a:r>
            <a:r>
              <a:rPr lang="es-MX" dirty="0"/>
              <a:t>encuentre exactamente un error en las siguientes 100 páginas</a:t>
            </a:r>
            <a:br>
              <a:rPr lang="es-MX" dirty="0"/>
            </a:br>
            <a:r>
              <a:rPr lang="es-MX" dirty="0">
                <a:solidFill>
                  <a:srgbClr val="C00000"/>
                </a:solidFill>
              </a:rPr>
              <a:t>R= 0.2707</a:t>
            </a:r>
          </a:p>
          <a:p>
            <a:pPr marL="975336" lvl="1" indent="-609585">
              <a:buFont typeface="+mj-lt"/>
              <a:buAutoNum type="alphaLcParenR"/>
            </a:pPr>
            <a:r>
              <a:rPr lang="es-MX" dirty="0" smtClean="0"/>
              <a:t>Que s</a:t>
            </a:r>
            <a:r>
              <a:rPr lang="es-MX" dirty="0" smtClean="0"/>
              <a:t>e </a:t>
            </a:r>
            <a:r>
              <a:rPr lang="es-MX" dirty="0"/>
              <a:t>encuentre exactamente un error en las siguientes 10 páginas</a:t>
            </a:r>
            <a:br>
              <a:rPr lang="es-MX" dirty="0"/>
            </a:br>
            <a:r>
              <a:rPr lang="es-MX" dirty="0" smtClean="0">
                <a:solidFill>
                  <a:srgbClr val="C00000"/>
                </a:solidFill>
              </a:rPr>
              <a:t>R= 0.1637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81</a:t>
            </a:fld>
            <a:endParaRPr lang="es-ES">
              <a:latin typeface="Times New Roman" pitchFamily="18" charset="0"/>
            </a:endParaRPr>
          </a:p>
        </p:txBody>
      </p:sp>
      <p:pic>
        <p:nvPicPr>
          <p:cNvPr id="82946" name="Picture 2" descr="http://financesonline.com/uploads/2014/06/acc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352" y="476672"/>
            <a:ext cx="2286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317466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http://www.jnhfsk.com/en/ueditor/php/upload/156141292134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99" r="12298"/>
          <a:stretch/>
        </p:blipFill>
        <p:spPr bwMode="auto">
          <a:xfrm>
            <a:off x="7736747" y="0"/>
            <a:ext cx="4455253" cy="198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Ejemplo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MX" sz="3733" dirty="0"/>
              <a:t>En la inspección de hojalata producida por un proceso electrolítico continuo, se identifican 0.2 imperfecciones en promedio por minuto. Determine las probabilidades de identificar</a:t>
            </a:r>
          </a:p>
          <a:p>
            <a:pPr marL="685783" indent="-685783">
              <a:buFont typeface="+mj-lt"/>
              <a:buAutoNum type="alphaLcParenR"/>
            </a:pPr>
            <a:r>
              <a:rPr lang="es-MX" sz="3733" dirty="0"/>
              <a:t>Exactamente una imperfección en un minuto</a:t>
            </a:r>
          </a:p>
          <a:p>
            <a:pPr marL="685783" indent="-685783">
              <a:buFont typeface="+mj-lt"/>
              <a:buAutoNum type="alphaLcParenR"/>
            </a:pPr>
            <a:r>
              <a:rPr lang="es-MX" sz="3733" dirty="0"/>
              <a:t>Al menos una imperfección en un minuto</a:t>
            </a:r>
          </a:p>
          <a:p>
            <a:pPr marL="685783" indent="-685783">
              <a:buFont typeface="+mj-lt"/>
              <a:buAutoNum type="alphaLcParenR"/>
            </a:pPr>
            <a:r>
              <a:rPr lang="es-MX" sz="3733" dirty="0"/>
              <a:t>Exactamente una imperfección en 3 minutos</a:t>
            </a:r>
          </a:p>
          <a:p>
            <a:pPr marL="685783" indent="-685783">
              <a:buFont typeface="+mj-lt"/>
              <a:buAutoNum type="alphaLcParenR"/>
            </a:pPr>
            <a:r>
              <a:rPr lang="es-MX" sz="3733" dirty="0"/>
              <a:t>Al menos dos imperfecciones en 5 minutos</a:t>
            </a:r>
          </a:p>
          <a:p>
            <a:pPr marL="685783" indent="-685783">
              <a:buFont typeface="+mj-lt"/>
              <a:buAutoNum type="alphaLcParenR"/>
            </a:pPr>
            <a:r>
              <a:rPr lang="es-MX" sz="3733" dirty="0"/>
              <a:t>Cuando mucho una imperfección en 15 minutos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fld id="{40180D14-5FB3-4779-9F0A-6BED65BC3015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t>82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127303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www.jnhfsk.com/en/ueditor/php/upload/156141292134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99" r="12298"/>
          <a:stretch/>
        </p:blipFill>
        <p:spPr bwMode="auto">
          <a:xfrm>
            <a:off x="7736747" y="0"/>
            <a:ext cx="4455253" cy="198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Ejemplo. Solución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MX" sz="4800" dirty="0"/>
                  <a:t>Sea X el número de imperfecciones detectadas por unidad de tiempo</a:t>
                </a:r>
              </a:p>
              <a:p>
                <a:r>
                  <a:rPr lang="es-MX" sz="4800" dirty="0"/>
                  <a:t>Suponemos que </a:t>
                </a:r>
                <a14:m>
                  <m:oMath xmlns:m="http://schemas.openxmlformats.org/officeDocument/2006/math">
                    <m:r>
                      <a:rPr lang="es-MX" sz="4800" i="1">
                        <a:latin typeface="Cambria Math"/>
                      </a:rPr>
                      <m:t>𝑋</m:t>
                    </m:r>
                    <m:r>
                      <a:rPr lang="es-MX" sz="4800" i="1">
                        <a:latin typeface="Cambria Math"/>
                        <a:ea typeface="Cambria Math"/>
                      </a:rPr>
                      <m:t>~</m:t>
                    </m:r>
                    <m:r>
                      <a:rPr lang="es-MX" sz="4800" i="1">
                        <a:latin typeface="Cambria Math"/>
                        <a:ea typeface="Cambria Math"/>
                      </a:rPr>
                      <m:t>𝑃𝑜𝑖</m:t>
                    </m:r>
                    <m:r>
                      <a:rPr lang="es-MX" sz="4800" i="1">
                        <a:latin typeface="Cambria Math"/>
                        <a:ea typeface="Cambria Math"/>
                      </a:rPr>
                      <m:t>(0.2)</m:t>
                    </m:r>
                  </m:oMath>
                </a14:m>
                <a:r>
                  <a:rPr lang="es-MX" sz="4800" dirty="0"/>
                  <a:t>, entonces</a:t>
                </a:r>
              </a:p>
              <a:p>
                <a:pPr marL="990575" indent="-990575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s-MX" sz="4800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s-MX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4800" i="1">
                            <a:latin typeface="Cambria Math"/>
                          </a:rPr>
                          <m:t>𝑋</m:t>
                        </m:r>
                        <m:r>
                          <a:rPr lang="es-MX" sz="4800" i="1">
                            <a:latin typeface="Cambria Math"/>
                          </a:rPr>
                          <m:t>=1</m:t>
                        </m:r>
                      </m:e>
                    </m:d>
                    <m:r>
                      <a:rPr lang="es-MX" sz="4800" i="1">
                        <a:latin typeface="Cambria Math"/>
                      </a:rPr>
                      <m:t>=0.1637</m:t>
                    </m:r>
                  </m:oMath>
                </a14:m>
                <a:endParaRPr lang="es-MX" sz="4800" dirty="0"/>
              </a:p>
              <a:p>
                <a:pPr marL="990575" indent="-990575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s-MX" sz="4800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s-MX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4800" i="1">
                            <a:latin typeface="Cambria Math"/>
                          </a:rPr>
                          <m:t>𝑋</m:t>
                        </m:r>
                        <m:r>
                          <a:rPr lang="es-MX" sz="4800" i="1">
                            <a:latin typeface="Cambria Math"/>
                            <a:ea typeface="Cambria Math"/>
                          </a:rPr>
                          <m:t>≥</m:t>
                        </m:r>
                        <m:r>
                          <a:rPr lang="es-MX" sz="4800" i="1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s-MX" sz="4800" i="1">
                        <a:latin typeface="Cambria Math"/>
                      </a:rPr>
                      <m:t>=0.1813</m:t>
                    </m:r>
                  </m:oMath>
                </a14:m>
                <a:endParaRPr lang="es-MX" sz="4800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556" t="-2500" r="-222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fld id="{40180D14-5FB3-4779-9F0A-6BED65BC3015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t>83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025085"/>
      </p:ext>
    </p:extLst>
  </p:cSld>
  <p:clrMapOvr>
    <a:masterClrMapping/>
  </p:clrMapOvr>
  <p:transition spd="slow">
    <p:cover dir="d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www.jnhfsk.com/en/ueditor/php/upload/156141292134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99" r="12298"/>
          <a:stretch/>
        </p:blipFill>
        <p:spPr bwMode="auto">
          <a:xfrm>
            <a:off x="7736747" y="0"/>
            <a:ext cx="4455253" cy="198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Ejemplo. Solución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s-MX" sz="4267" dirty="0"/>
                  <a:t>Para calcular la probabilidad de que haya exactamente una imperfección en 3 minutos hay que </a:t>
                </a:r>
                <a:r>
                  <a:rPr lang="es-MX" sz="4267" dirty="0" err="1"/>
                  <a:t>reescalar</a:t>
                </a:r>
                <a:r>
                  <a:rPr lang="es-MX" sz="4267" dirty="0"/>
                  <a:t> el valor de la tasa de ocurrencia</a:t>
                </a:r>
              </a:p>
              <a:p>
                <a:r>
                  <a:rPr lang="es-MX" sz="4267" dirty="0"/>
                  <a:t>En particular, la tasa por cada tres minutos es </a:t>
                </a:r>
                <a14:m>
                  <m:oMath xmlns:m="http://schemas.openxmlformats.org/officeDocument/2006/math">
                    <m:r>
                      <a:rPr lang="es-MX" sz="4267" i="1">
                        <a:latin typeface="Cambria Math"/>
                        <a:ea typeface="Cambria Math"/>
                      </a:rPr>
                      <m:t>𝜆</m:t>
                    </m:r>
                    <m:r>
                      <a:rPr lang="es-MX" sz="4267" i="1">
                        <a:latin typeface="Cambria Math"/>
                        <a:ea typeface="Cambria Math"/>
                      </a:rPr>
                      <m:t>=3</m:t>
                    </m:r>
                    <m:d>
                      <m:dPr>
                        <m:ctrlPr>
                          <a:rPr lang="es-MX" sz="4267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s-MX" sz="4267" i="1">
                            <a:latin typeface="Cambria Math"/>
                            <a:ea typeface="Cambria Math"/>
                          </a:rPr>
                          <m:t>0.2</m:t>
                        </m:r>
                      </m:e>
                    </m:d>
                    <m:r>
                      <a:rPr lang="es-MX" sz="4267" i="1">
                        <a:latin typeface="Cambria Math"/>
                        <a:ea typeface="Cambria Math"/>
                      </a:rPr>
                      <m:t>=0.6</m:t>
                    </m:r>
                  </m:oMath>
                </a14:m>
                <a:r>
                  <a:rPr lang="es-MX" sz="4267" dirty="0">
                    <a:ea typeface="Cambria Math"/>
                  </a:rPr>
                  <a:t>. </a:t>
                </a:r>
                <a:r>
                  <a:rPr lang="es-MX" sz="4267" dirty="0"/>
                  <a:t>Luego</a:t>
                </a:r>
              </a:p>
              <a:p>
                <a:pPr marL="685783" indent="-685783">
                  <a:buFont typeface="+mj-lt"/>
                  <a:buAutoNum type="alphaLcParenR" startAt="3"/>
                </a:pPr>
                <a14:m>
                  <m:oMath xmlns:m="http://schemas.openxmlformats.org/officeDocument/2006/math">
                    <m:r>
                      <a:rPr lang="es-MX" sz="4267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s-MX" sz="4267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4267" i="1">
                            <a:latin typeface="Cambria Math"/>
                          </a:rPr>
                          <m:t>𝑋</m:t>
                        </m:r>
                        <m:r>
                          <a:rPr lang="es-MX" sz="4267" i="1">
                            <a:latin typeface="Cambria Math"/>
                          </a:rPr>
                          <m:t>=1</m:t>
                        </m:r>
                      </m:e>
                    </m:d>
                    <m:r>
                      <a:rPr lang="es-MX" sz="4267" i="1">
                        <a:latin typeface="Cambria Math"/>
                      </a:rPr>
                      <m:t>=0.3293</m:t>
                    </m:r>
                  </m:oMath>
                </a14:m>
                <a:endParaRPr lang="es-MX" sz="4267" dirty="0"/>
              </a:p>
              <a:p>
                <a:endParaRPr lang="es-MX" sz="4267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259" t="-3500" r="-111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fld id="{40180D14-5FB3-4779-9F0A-6BED65BC3015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t>84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97939"/>
      </p:ext>
    </p:extLst>
  </p:cSld>
  <p:clrMapOvr>
    <a:masterClrMapping/>
  </p:clrMapOvr>
  <p:transition spd="slow">
    <p:cover dir="ld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www.jnhfsk.com/en/ueditor/php/upload/156141292134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99" r="12298"/>
          <a:stretch/>
        </p:blipFill>
        <p:spPr bwMode="auto">
          <a:xfrm>
            <a:off x="7736747" y="0"/>
            <a:ext cx="4455253" cy="198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Ejemplo. Solución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990575" indent="-990575">
                  <a:buFont typeface="+mj-lt"/>
                  <a:buAutoNum type="alphaLcParenR" startAt="4"/>
                </a:pPr>
                <a:r>
                  <a:rPr lang="es-MX" sz="4800" dirty="0"/>
                  <a:t>Probabilidad de identificar al menos dos imperfecciones en 5 minutos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800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s-MX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4800" i="1">
                              <a:latin typeface="Cambria Math"/>
                            </a:rPr>
                            <m:t>𝑋</m:t>
                          </m:r>
                          <m:r>
                            <a:rPr lang="es-MX" sz="4800" i="1">
                              <a:latin typeface="Cambria Math"/>
                              <a:ea typeface="Cambria Math"/>
                            </a:rPr>
                            <m:t>≥2</m:t>
                          </m:r>
                        </m:e>
                      </m:d>
                      <m:r>
                        <a:rPr lang="es-MX" sz="480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s-MX" sz="4800" i="1">
                          <a:latin typeface="Cambria Math"/>
                          <a:ea typeface="Cambria Math"/>
                        </a:rPr>
                        <m:t>𝑃</m:t>
                      </m:r>
                      <m:d>
                        <m:dPr>
                          <m:ctrlPr>
                            <a:rPr lang="es-MX" sz="4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s-MX" sz="4800" i="1">
                              <a:latin typeface="Cambria Math"/>
                              <a:ea typeface="Cambria Math"/>
                            </a:rPr>
                            <m:t>𝑋</m:t>
                          </m:r>
                          <m:r>
                            <a:rPr lang="es-MX" sz="4800" i="1">
                              <a:latin typeface="Cambria Math"/>
                              <a:ea typeface="Cambria Math"/>
                            </a:rPr>
                            <m:t>&gt;1</m:t>
                          </m:r>
                        </m:e>
                      </m:d>
                      <m:r>
                        <a:rPr lang="es-MX" sz="4800" i="1">
                          <a:latin typeface="Cambria Math"/>
                          <a:ea typeface="Cambria Math"/>
                        </a:rPr>
                        <m:t>=0.2642</m:t>
                      </m:r>
                    </m:oMath>
                  </m:oMathPara>
                </a14:m>
                <a:endParaRPr lang="es-MX" sz="4800" dirty="0"/>
              </a:p>
              <a:p>
                <a:pPr marL="990575" indent="-990575">
                  <a:buFont typeface="+mj-lt"/>
                  <a:buAutoNum type="alphaLcParenR" startAt="5"/>
                </a:pPr>
                <a:r>
                  <a:rPr lang="es-MX" sz="4800" dirty="0"/>
                  <a:t>Probabilidad de identificar cuando mucho una imperfección en 15 minutos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267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s-MX" sz="42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4267" i="1">
                              <a:latin typeface="Cambria Math"/>
                            </a:rPr>
                            <m:t>𝑋</m:t>
                          </m:r>
                          <m:r>
                            <a:rPr lang="es-MX" sz="4267" i="1">
                              <a:latin typeface="Cambria Math"/>
                              <a:ea typeface="Cambria Math"/>
                            </a:rPr>
                            <m:t>≤1</m:t>
                          </m:r>
                        </m:e>
                      </m:d>
                      <m:r>
                        <a:rPr lang="es-MX" sz="4267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s-MX" sz="4267" i="1">
                          <a:latin typeface="Cambria Math"/>
                          <a:ea typeface="Cambria Math"/>
                        </a:rPr>
                        <m:t>𝑃</m:t>
                      </m:r>
                      <m:d>
                        <m:dPr>
                          <m:ctrlPr>
                            <a:rPr lang="es-MX" sz="4267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s-MX" sz="4267" i="1">
                              <a:latin typeface="Cambria Math"/>
                              <a:ea typeface="Cambria Math"/>
                            </a:rPr>
                            <m:t>𝑋</m:t>
                          </m:r>
                          <m:r>
                            <a:rPr lang="es-MX" sz="4267" i="1">
                              <a:latin typeface="Cambria Math"/>
                              <a:ea typeface="Cambria Math"/>
                            </a:rPr>
                            <m:t>&lt;2</m:t>
                          </m:r>
                        </m:e>
                      </m:d>
                      <m:r>
                        <a:rPr lang="es-MX" sz="4267" i="1">
                          <a:latin typeface="Cambria Math"/>
                          <a:ea typeface="Cambria Math"/>
                        </a:rPr>
                        <m:t>=0.1991</m:t>
                      </m:r>
                    </m:oMath>
                  </m:oMathPara>
                </a14:m>
                <a:endParaRPr lang="es-MX" sz="4267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11" t="-2750" r="-1944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fld id="{40180D14-5FB3-4779-9F0A-6BED65BC3015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t>85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475527"/>
      </p:ext>
    </p:extLst>
  </p:cSld>
  <p:clrMapOvr>
    <a:masterClrMapping/>
  </p:clrMapOvr>
  <p:transition spd="slow">
    <p:cover dir="ru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 descr="http://elastixtech.com/wp-content/uploads/2012/10/call-center_estructura.jpg?fb36f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091" y="5441776"/>
            <a:ext cx="295656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Ejercicio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 fontScale="77500" lnSpcReduction="20000"/>
          </a:bodyPr>
          <a:lstStyle/>
          <a:p>
            <a:r>
              <a:rPr lang="es-MX" dirty="0" smtClean="0"/>
              <a:t>Un empleado en un centro de atención telefónica trabaja de las 8:00 am a las 5:00 pm, con descansos de 10:30 a 10:45 y de 14:45 a 15:00</a:t>
            </a:r>
          </a:p>
          <a:p>
            <a:r>
              <a:rPr lang="es-MX" dirty="0" smtClean="0"/>
              <a:t>Suponga que las llamadas llegan de acuerdo con un proceso </a:t>
            </a:r>
            <a:r>
              <a:rPr lang="es-MX" dirty="0" err="1" smtClean="0"/>
              <a:t>Poisson</a:t>
            </a:r>
            <a:r>
              <a:rPr lang="es-MX" dirty="0" smtClean="0"/>
              <a:t> con un número esperado de llamadas por hora igual a 6</a:t>
            </a:r>
          </a:p>
          <a:p>
            <a:pPr marL="685783" indent="-685783">
              <a:buFont typeface="+mj-lt"/>
              <a:buAutoNum type="alphaLcParenR"/>
            </a:pPr>
            <a:r>
              <a:rPr lang="es-MX" dirty="0" smtClean="0"/>
              <a:t>¿Cuál es la probabilidad de que haya cuando mucho </a:t>
            </a:r>
            <a:r>
              <a:rPr lang="es-MX" dirty="0" smtClean="0">
                <a:solidFill>
                  <a:srgbClr val="FF0000"/>
                </a:solidFill>
              </a:rPr>
              <a:t>2</a:t>
            </a:r>
            <a:r>
              <a:rPr lang="es-MX" dirty="0" smtClean="0"/>
              <a:t> llamadas durante los descansos?</a:t>
            </a:r>
            <a:br>
              <a:rPr lang="es-MX" dirty="0" smtClean="0"/>
            </a:br>
            <a:r>
              <a:rPr lang="es-MX" dirty="0" smtClean="0">
                <a:solidFill>
                  <a:srgbClr val="FF0000"/>
                </a:solidFill>
              </a:rPr>
              <a:t>R = 0.4232</a:t>
            </a:r>
          </a:p>
          <a:p>
            <a:pPr marL="685783" indent="-685783">
              <a:buFont typeface="+mj-lt"/>
              <a:buAutoNum type="alphaLcParenR"/>
            </a:pPr>
            <a:r>
              <a:rPr lang="es-MX" dirty="0" smtClean="0"/>
              <a:t>¿Cuál es la probabilidad de que la primer llamada llegue después de las 8:10 am?</a:t>
            </a:r>
            <a:br>
              <a:rPr lang="es-MX" dirty="0" smtClean="0"/>
            </a:br>
            <a:r>
              <a:rPr lang="es-MX" dirty="0" smtClean="0">
                <a:solidFill>
                  <a:srgbClr val="FF0000"/>
                </a:solidFill>
              </a:rPr>
              <a:t>R = 0.3679 ( P(</a:t>
            </a:r>
            <a:r>
              <a:rPr lang="es-MX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MX" dirty="0" smtClean="0">
                <a:solidFill>
                  <a:srgbClr val="FF0000"/>
                </a:solidFill>
              </a:rPr>
              <a:t> = 0) )</a:t>
            </a:r>
          </a:p>
          <a:p>
            <a:pPr marL="685783" indent="-685783">
              <a:buFont typeface="+mj-lt"/>
              <a:buAutoNum type="alphaLcParenR"/>
            </a:pPr>
            <a:r>
              <a:rPr lang="es-MX" dirty="0" smtClean="0"/>
              <a:t>¿Cuál es la probabilidad de que el empleado pueda realizar una actividad distinta durante 45 minutos sin que sea interrumpido por una llamada?</a:t>
            </a:r>
            <a:br>
              <a:rPr lang="es-MX" dirty="0" smtClean="0"/>
            </a:br>
            <a:r>
              <a:rPr lang="es-MX" dirty="0">
                <a:solidFill>
                  <a:srgbClr val="FF0000"/>
                </a:solidFill>
              </a:rPr>
              <a:t>R = </a:t>
            </a:r>
            <a:r>
              <a:rPr lang="es-MX" dirty="0" smtClean="0">
                <a:solidFill>
                  <a:srgbClr val="FF0000"/>
                </a:solidFill>
              </a:rPr>
              <a:t>0.0111</a:t>
            </a:r>
            <a:endParaRPr lang="es-MX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fld id="{40180D14-5FB3-4779-9F0A-6BED65BC3015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t>86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136667"/>
      </p:ext>
    </p:extLst>
  </p:cSld>
  <p:clrMapOvr>
    <a:masterClrMapping/>
  </p:clrMapOvr>
  <p:transition spd="slow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Ejercicio. Solución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s-MX" sz="4267" dirty="0"/>
                  <a:t>¿Cuál es la probabilidad de que haya cando mucho 2 llamadas durante los descansos?</a:t>
                </a:r>
              </a:p>
              <a:p>
                <a:r>
                  <a:rPr lang="es-MX" sz="4267" dirty="0"/>
                  <a:t>Dado que en total sus dos descansos duran 30 minutos, hay que ajustar la tasa a dicho intervalo, lo que da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4267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s-MX" sz="4267" i="1">
                            <a:latin typeface="Cambria Math"/>
                            <a:ea typeface="Cambria Math"/>
                          </a:rPr>
                          <m:t>𝜆</m:t>
                        </m:r>
                      </m:e>
                      <m:sub>
                        <m:r>
                          <a:rPr lang="es-MX" sz="4267" i="1">
                            <a:latin typeface="Cambria Math"/>
                            <a:ea typeface="Cambria Math"/>
                          </a:rPr>
                          <m:t>30</m:t>
                        </m:r>
                        <m:r>
                          <a:rPr lang="es-MX" sz="4267" i="1">
                            <a:latin typeface="Cambria Math"/>
                            <a:ea typeface="Cambria Math"/>
                          </a:rPr>
                          <m:t>𝑚𝑖𝑛</m:t>
                        </m:r>
                      </m:sub>
                    </m:sSub>
                    <m:r>
                      <a:rPr lang="es-MX" sz="4267" i="1">
                        <a:latin typeface="Cambria Math"/>
                        <a:ea typeface="Cambria Math"/>
                      </a:rPr>
                      <m:t>=3</m:t>
                    </m:r>
                  </m:oMath>
                </a14:m>
                <a:r>
                  <a:rPr lang="es-MX" sz="4267" dirty="0"/>
                  <a:t> llamadas</a:t>
                </a:r>
              </a:p>
              <a:p>
                <a:r>
                  <a:rPr lang="es-MX" sz="4267" dirty="0"/>
                  <a:t>Luego </a:t>
                </a:r>
                <a14:m>
                  <m:oMath xmlns:m="http://schemas.openxmlformats.org/officeDocument/2006/math">
                    <m:r>
                      <a:rPr lang="es-MX" sz="4267" i="1">
                        <a:latin typeface="Cambria Math"/>
                      </a:rPr>
                      <m:t>𝑃</m:t>
                    </m:r>
                    <m:r>
                      <a:rPr lang="es-MX" sz="4267" i="1">
                        <a:latin typeface="Cambria Math"/>
                      </a:rPr>
                      <m:t>(</m:t>
                    </m:r>
                    <m:r>
                      <a:rPr lang="es-MX" sz="4267" i="1">
                        <a:latin typeface="Cambria Math"/>
                      </a:rPr>
                      <m:t>𝑋</m:t>
                    </m:r>
                    <m:r>
                      <a:rPr lang="es-MX" sz="4267" i="1">
                        <a:latin typeface="Cambria Math"/>
                        <a:ea typeface="Cambria Math"/>
                      </a:rPr>
                      <m:t>≤2)=0.4232</m:t>
                    </m:r>
                  </m:oMath>
                </a14:m>
                <a:endParaRPr lang="es-MX" sz="4267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37" t="-21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fld id="{40180D14-5FB3-4779-9F0A-6BED65BC3015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t>87</a:t>
            </a:fld>
            <a:endParaRPr lang="es-ES">
              <a:latin typeface="Times New Roman" pitchFamily="18" charset="0"/>
            </a:endParaRPr>
          </a:p>
        </p:txBody>
      </p:sp>
      <p:pic>
        <p:nvPicPr>
          <p:cNvPr id="7" name="Picture 2" descr="http://elastixtech.com/wp-content/uploads/2012/10/call-center_estructura.jpg?fb36f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277" y="5157192"/>
            <a:ext cx="344932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452732"/>
      </p:ext>
    </p:extLst>
  </p:cSld>
  <p:clrMapOvr>
    <a:masterClrMapping/>
  </p:clrMapOvr>
  <p:transition spd="slow">
    <p:cover dir="ru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 descr="http://mediad.publicbroadcasting.net/p/michigan/files/styles/medium/public/201106/Park_me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311" y="-27381"/>
            <a:ext cx="3322340" cy="1659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MX" dirty="0" smtClean="0"/>
              <a:t>Infracciones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altLang="es-MX" dirty="0" smtClean="0"/>
              <a:t>El número de infracciones expedidas por el lector de un parquímetro, por violaciones de estacionamiento, puede modelarse mediante un proceso de </a:t>
            </a:r>
            <a:r>
              <a:rPr lang="es-ES" altLang="es-MX" dirty="0" err="1" smtClean="0"/>
              <a:t>Poisson</a:t>
            </a:r>
            <a:r>
              <a:rPr lang="es-ES" altLang="es-MX" dirty="0" smtClean="0"/>
              <a:t> con una tasa de dos infracciones por hora.</a:t>
            </a:r>
          </a:p>
          <a:p>
            <a:pPr marL="685783" indent="-685783">
              <a:buFont typeface="+mj-lt"/>
              <a:buAutoNum type="alphaLcParenR"/>
            </a:pPr>
            <a:r>
              <a:rPr lang="es-ES" altLang="es-MX" dirty="0" smtClean="0"/>
              <a:t>¿Cuál es la probabilidad de que exactamente cinco infracciones se expidan durante una hora particular? </a:t>
            </a:r>
            <a:r>
              <a:rPr lang="es-ES" altLang="es-MX" dirty="0" smtClean="0">
                <a:solidFill>
                  <a:srgbClr val="C00000"/>
                </a:solidFill>
              </a:rPr>
              <a:t>R = 0.0361</a:t>
            </a:r>
          </a:p>
          <a:p>
            <a:pPr marL="685783" indent="-685783">
              <a:buFont typeface="+mj-lt"/>
              <a:buAutoNum type="alphaLcParenR"/>
            </a:pPr>
            <a:r>
              <a:rPr lang="es-ES" altLang="es-MX" dirty="0" smtClean="0"/>
              <a:t>¿Cuál es la probabilidad de que por lo menos tres infracciones se expidan durante una hora particular? </a:t>
            </a:r>
            <a:r>
              <a:rPr lang="es-ES" altLang="es-MX" dirty="0" smtClean="0">
                <a:solidFill>
                  <a:srgbClr val="C00000"/>
                </a:solidFill>
              </a:rPr>
              <a:t>R = 0.3233</a:t>
            </a:r>
          </a:p>
          <a:p>
            <a:pPr marL="685783" indent="-685783">
              <a:buFont typeface="+mj-lt"/>
              <a:buAutoNum type="alphaLcParenR"/>
            </a:pPr>
            <a:r>
              <a:rPr lang="es-ES" altLang="es-MX" dirty="0" smtClean="0"/>
              <a:t>¿Cuántas infracciones se espera expedir durante un periodo de 45 min.? </a:t>
            </a:r>
            <a:r>
              <a:rPr lang="es-ES" altLang="es-MX" dirty="0" smtClean="0">
                <a:solidFill>
                  <a:srgbClr val="C00000"/>
                </a:solidFill>
              </a:rPr>
              <a:t>R = 1.5 infracciones en promedio</a:t>
            </a:r>
            <a:endParaRPr lang="es-MX" altLang="es-MX" dirty="0" smtClean="0">
              <a:solidFill>
                <a:srgbClr val="C00000"/>
              </a:solidFill>
            </a:endParaRPr>
          </a:p>
        </p:txBody>
      </p:sp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Distribuciones Discretas de Probabilidad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2DD9760C-0347-4939-B2CB-FB1ABF7A54DA}" type="slidenum">
              <a:rPr lang="en-U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88</a:t>
            </a:fld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14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6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6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6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59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 descr="http://sprites.comohacerpara.com/img/04873g-consejos-abrir-panaderi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651" y="4797153"/>
            <a:ext cx="3429000" cy="17145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Ejemplo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MX" dirty="0" smtClean="0"/>
              <a:t>Suponga que el número de clientes que llega a una panadería cada 15 minutos sigue una distribución </a:t>
            </a:r>
            <a:r>
              <a:rPr lang="es-MX" dirty="0" err="1" smtClean="0"/>
              <a:t>Poisson</a:t>
            </a:r>
            <a:r>
              <a:rPr lang="es-MX" dirty="0" smtClean="0"/>
              <a:t> con media </a:t>
            </a:r>
            <a:r>
              <a:rPr lang="es-MX" dirty="0" smtClean="0">
                <a:sym typeface="Symbol"/>
              </a:rPr>
              <a:t> = 3. Calcule la probabilidad de que</a:t>
            </a:r>
          </a:p>
          <a:p>
            <a:pPr marL="685783" indent="-685783">
              <a:buFont typeface="+mj-lt"/>
              <a:buAutoNum type="alphaLcParenR"/>
            </a:pPr>
            <a:r>
              <a:rPr lang="es-MX" dirty="0" smtClean="0">
                <a:sym typeface="Symbol"/>
              </a:rPr>
              <a:t>En el siguiente periodo de 15 minutos lleguen exactamente 3 clientes. </a:t>
            </a:r>
            <a:r>
              <a:rPr lang="es-MX" dirty="0" smtClean="0">
                <a:solidFill>
                  <a:srgbClr val="C00000"/>
                </a:solidFill>
                <a:sym typeface="Symbol"/>
              </a:rPr>
              <a:t>R = 0.224</a:t>
            </a:r>
          </a:p>
          <a:p>
            <a:pPr marL="685783" indent="-685783">
              <a:buFont typeface="+mj-lt"/>
              <a:buAutoNum type="alphaLcParenR"/>
            </a:pPr>
            <a:r>
              <a:rPr lang="es-MX" dirty="0" smtClean="0">
                <a:sym typeface="Symbol"/>
              </a:rPr>
              <a:t>En el siguiente periodo de 15 minutos lleguen más de 3 clientes. </a:t>
            </a:r>
            <a:r>
              <a:rPr lang="es-MX" dirty="0" smtClean="0">
                <a:solidFill>
                  <a:srgbClr val="C00000"/>
                </a:solidFill>
                <a:sym typeface="Symbol"/>
              </a:rPr>
              <a:t>R = 0.3528</a:t>
            </a:r>
          </a:p>
          <a:p>
            <a:pPr marL="685783" indent="-685783">
              <a:buFont typeface="+mj-lt"/>
              <a:buAutoNum type="alphaLcParenR"/>
            </a:pPr>
            <a:r>
              <a:rPr lang="es-MX" dirty="0" smtClean="0">
                <a:sym typeface="Symbol"/>
              </a:rPr>
              <a:t>En la siguiente media hora lleguen más</a:t>
            </a:r>
            <a:br>
              <a:rPr lang="es-MX" dirty="0" smtClean="0">
                <a:sym typeface="Symbol"/>
              </a:rPr>
            </a:br>
            <a:r>
              <a:rPr lang="es-MX" dirty="0" smtClean="0">
                <a:sym typeface="Symbol"/>
              </a:rPr>
              <a:t>de 3 clientes.</a:t>
            </a:r>
            <a:br>
              <a:rPr lang="es-MX" dirty="0" smtClean="0">
                <a:sym typeface="Symbol"/>
              </a:rPr>
            </a:br>
            <a:r>
              <a:rPr lang="es-MX" dirty="0" smtClean="0">
                <a:solidFill>
                  <a:srgbClr val="C00000"/>
                </a:solidFill>
                <a:sym typeface="Symbol"/>
              </a:rPr>
              <a:t>R = 0.8488</a:t>
            </a:r>
            <a:endParaRPr lang="es-MX" dirty="0">
              <a:solidFill>
                <a:srgbClr val="C00000"/>
              </a:solidFill>
            </a:endParaRP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89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93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576" y="-531440"/>
            <a:ext cx="3937000" cy="2619375"/>
          </a:xfrm>
          <a:prstGeom prst="rect">
            <a:avLst/>
          </a:prstGeom>
          <a:noFill/>
          <a:ln>
            <a:noFill/>
          </a:ln>
          <a:effectLst>
            <a:glow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Ejemplo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s-MX" sz="3733" dirty="0"/>
                  <a:t>Considere que se pregunta a un jefe de familia si las personas que habitan con él cuentan con al menos un teléfono celular</a:t>
                </a:r>
              </a:p>
              <a:p>
                <a:r>
                  <a:rPr lang="es-MX" sz="3733" dirty="0"/>
                  <a:t>Sea X = 1 si responde que sí y X = 0 en caso contrario</a:t>
                </a:r>
              </a:p>
              <a:p>
                <a:r>
                  <a:rPr lang="es-MX" sz="3733" dirty="0"/>
                  <a:t>Entonces </a:t>
                </a:r>
                <a14:m>
                  <m:oMath xmlns:m="http://schemas.openxmlformats.org/officeDocument/2006/math">
                    <m:r>
                      <a:rPr lang="es-MX" sz="3733" i="1">
                        <a:latin typeface="Cambria Math"/>
                      </a:rPr>
                      <m:t>𝑋</m:t>
                    </m:r>
                    <m:r>
                      <a:rPr lang="es-MX" sz="3733" i="1">
                        <a:latin typeface="Cambria Math"/>
                        <a:ea typeface="Cambria Math"/>
                      </a:rPr>
                      <m:t>~</m:t>
                    </m:r>
                    <m:r>
                      <a:rPr lang="es-MX" sz="3733" i="1">
                        <a:latin typeface="Cambria Math"/>
                        <a:ea typeface="Cambria Math"/>
                      </a:rPr>
                      <m:t>𝐵𝑒𝑟</m:t>
                    </m:r>
                    <m:d>
                      <m:dPr>
                        <m:ctrlPr>
                          <a:rPr lang="es-MX" sz="3733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s-MX" sz="3733" i="1">
                            <a:latin typeface="Cambria Math"/>
                            <a:ea typeface="Cambria Math"/>
                          </a:rPr>
                          <m:t>0.75</m:t>
                        </m:r>
                      </m:e>
                    </m:d>
                  </m:oMath>
                </a14:m>
                <a:r>
                  <a:rPr lang="es-MX" sz="3733" dirty="0"/>
                  <a:t> (de acuerdo con datos del Censo de Población 2010 del INEGI)</a:t>
                </a:r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963" t="-1667" r="-237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64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 descr="http://blog.freepeople.com/wp-content/uploads/2013/03/diy-painted-feathers-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861" y="1700809"/>
            <a:ext cx="7366000" cy="372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Ejemplo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s-MX" dirty="0" smtClean="0"/>
              <a:t>La demanda de plumas de patito decoradas durante la temporada navideña sigue una distribución </a:t>
            </a:r>
            <a:r>
              <a:rPr lang="es-MX" dirty="0" err="1" smtClean="0"/>
              <a:t>Poisson</a:t>
            </a:r>
            <a:r>
              <a:rPr lang="es-MX" dirty="0" smtClean="0"/>
              <a:t> con media </a:t>
            </a:r>
            <a:r>
              <a:rPr lang="es-MX" dirty="0" smtClean="0">
                <a:sym typeface="Symbol"/>
              </a:rPr>
              <a:t> = </a:t>
            </a:r>
            <a:r>
              <a:rPr lang="es-MX" dirty="0" smtClean="0"/>
              <a:t>33 por mes</a:t>
            </a:r>
          </a:p>
          <a:p>
            <a:r>
              <a:rPr lang="es-MX" dirty="0" smtClean="0"/>
              <a:t>Calcule la probabilidad de que la demanda esta temporada navideña sea</a:t>
            </a:r>
          </a:p>
          <a:p>
            <a:pPr lvl="1"/>
            <a:r>
              <a:rPr lang="es-MX" dirty="0" smtClean="0"/>
              <a:t>De 50 o más</a:t>
            </a:r>
          </a:p>
          <a:p>
            <a:pPr lvl="1"/>
            <a:r>
              <a:rPr lang="es-MX" dirty="0" smtClean="0"/>
              <a:t>Menor que 50</a:t>
            </a:r>
          </a:p>
          <a:p>
            <a:pPr lvl="1"/>
            <a:r>
              <a:rPr lang="es-MX" dirty="0" smtClean="0"/>
              <a:t>De 25 o menos</a:t>
            </a:r>
          </a:p>
          <a:p>
            <a:pPr lvl="1"/>
            <a:r>
              <a:rPr lang="es-MX" dirty="0" smtClean="0"/>
              <a:t>De 25 o menos en 2 meses</a:t>
            </a:r>
          </a:p>
          <a:p>
            <a:r>
              <a:rPr lang="es-MX" dirty="0" smtClean="0"/>
              <a:t>Establezca la oferta mínima para tener una probabilidad de 0.05 o menos de que haya una demanda insuficiente</a:t>
            </a:r>
          </a:p>
          <a:p>
            <a:r>
              <a:rPr lang="es-MX" dirty="0" smtClean="0"/>
              <a:t>Establezca la oferta máxima para tener una probabilidad de 0.05 o menos de que haya una demanda excesiva</a:t>
            </a:r>
            <a:endParaRPr lang="es-MX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90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16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Distribución geométrica</a:t>
            </a:r>
            <a:endParaRPr lang="es-MX" dirty="0"/>
          </a:p>
        </p:txBody>
      </p:sp>
      <p:sp>
        <p:nvSpPr>
          <p:cNvPr id="8" name="7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91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24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Variable aleatoria geométrica</a:t>
            </a:r>
            <a:endParaRPr lang="es-MX" dirty="0"/>
          </a:p>
        </p:txBody>
      </p:sp>
      <p:sp>
        <p:nvSpPr>
          <p:cNvPr id="8" name="7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sz="4267" dirty="0"/>
              <a:t>Consideremos una sucesión de ensayos Bernoulli</a:t>
            </a:r>
          </a:p>
          <a:p>
            <a:pPr lvl="1"/>
            <a:r>
              <a:rPr lang="es-ES" sz="3733" dirty="0"/>
              <a:t>Independientes</a:t>
            </a:r>
          </a:p>
          <a:p>
            <a:pPr lvl="1"/>
            <a:r>
              <a:rPr lang="es-ES" sz="3733" dirty="0"/>
              <a:t>Cada uno con probabilidad de éxito p</a:t>
            </a:r>
          </a:p>
          <a:p>
            <a:pPr lvl="1"/>
            <a:r>
              <a:rPr lang="es-ES" sz="3733" dirty="0"/>
              <a:t>La sucesión se detiene cuando se llega al primer éxito</a:t>
            </a:r>
            <a:endParaRPr lang="es-MX" sz="3733" dirty="0"/>
          </a:p>
          <a:p>
            <a:r>
              <a:rPr lang="es-MX" sz="4267" dirty="0"/>
              <a:t>Sea X la variable que cuenta el número de ensayos hasta la ocurrencia del primer éxito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5164DE5C-B571-441B-95E5-502A3520F545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92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3039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Función de masa de probabilidad geométrica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Entonces X sigue la distribución Geométrica con parámetro p, X ~ Geo(p)</a:t>
            </a:r>
          </a:p>
          <a:p>
            <a:r>
              <a:rPr lang="es-ES" sz="4800" dirty="0"/>
              <a:t>Su función de masa de probabilidad es</a:t>
            </a:r>
            <a:endParaRPr lang="es-MX" sz="4800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93</a:t>
            </a:fld>
            <a:endParaRPr lang="es-ES">
              <a:latin typeface="Times New Roman" pitchFamily="18" charset="0"/>
            </a:endParaRPr>
          </a:p>
        </p:txBody>
      </p:sp>
      <p:pic>
        <p:nvPicPr>
          <p:cNvPr id="8" name="7 Imagen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45" y="4725144"/>
            <a:ext cx="9224467" cy="48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09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Momentos de una variable aleatoria Geométrica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ES" sz="4800" dirty="0"/>
              <a:t>Si X ~ Geo(p), se puede demostrar que</a:t>
            </a:r>
          </a:p>
          <a:p>
            <a:r>
              <a:rPr lang="es-ES" sz="4800" dirty="0"/>
              <a:t>Su valor esperado es</a:t>
            </a:r>
          </a:p>
          <a:p>
            <a:endParaRPr lang="es-ES" sz="4800" dirty="0"/>
          </a:p>
          <a:p>
            <a:r>
              <a:rPr lang="es-ES" sz="4800" dirty="0"/>
              <a:t>Su varianza, </a:t>
            </a:r>
          </a:p>
          <a:p>
            <a:endParaRPr lang="es-ES" sz="4800" dirty="0"/>
          </a:p>
          <a:p>
            <a:r>
              <a:rPr lang="es-ES" sz="4800" dirty="0"/>
              <a:t>Y su función generadora de momentos es  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94</a:t>
            </a:fld>
            <a:endParaRPr lang="es-ES">
              <a:latin typeface="Times New Roman" pitchFamily="18" charset="0"/>
            </a:endParaRPr>
          </a:p>
        </p:txBody>
      </p:sp>
      <p:pic>
        <p:nvPicPr>
          <p:cNvPr id="7" name="6 Imagen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109" y="2708921"/>
            <a:ext cx="2618841" cy="611735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287" y="3875440"/>
            <a:ext cx="3847795" cy="633680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904" y="5589242"/>
            <a:ext cx="4860949" cy="72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Ejemplo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sz="3733" dirty="0"/>
              <a:t>De una línea de producción que genera 3% de productos con una deficiencia menor se toman unidades aleatoriamente</a:t>
            </a:r>
          </a:p>
          <a:p>
            <a:pPr marL="685783" indent="-685783">
              <a:buFont typeface="+mj-lt"/>
              <a:buAutoNum type="alphaLcParenR"/>
            </a:pPr>
            <a:r>
              <a:rPr lang="es-ES" sz="3733" dirty="0"/>
              <a:t>Calcule la probabilidad de que haya que examinar 20 unidades hasta encontrar la primera que presenta esa deficiencia </a:t>
            </a:r>
            <a:r>
              <a:rPr lang="es-ES" sz="3733" dirty="0">
                <a:solidFill>
                  <a:srgbClr val="C00000"/>
                </a:solidFill>
              </a:rPr>
              <a:t>R =</a:t>
            </a:r>
          </a:p>
          <a:p>
            <a:pPr marL="685783" indent="-685783">
              <a:buFont typeface="+mj-lt"/>
              <a:buAutoNum type="alphaLcParenR"/>
            </a:pPr>
            <a:r>
              <a:rPr lang="es-ES" sz="3733" dirty="0"/>
              <a:t>Calcule el número esperado de unidades que habrá qué examinar hasta encontrar la primera que presenta la deficiencia. </a:t>
            </a:r>
            <a:r>
              <a:rPr lang="es-ES" sz="3733" dirty="0">
                <a:solidFill>
                  <a:srgbClr val="C00000"/>
                </a:solidFill>
              </a:rPr>
              <a:t>R =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9493D9E3-363F-4BFB-92BD-7A0605BDEFF6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95</a:t>
            </a:fld>
            <a:endParaRPr lang="es-ES">
              <a:latin typeface="Times New Roman" pitchFamily="18" charset="0"/>
            </a:endParaRPr>
          </a:p>
        </p:txBody>
      </p:sp>
      <p:pic>
        <p:nvPicPr>
          <p:cNvPr id="79874" name="Picture 2" descr="http://www.foodprocessing-technology.com/projects/natural/images/image5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683" y="5268041"/>
            <a:ext cx="3810000" cy="161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168896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s-MX" sz="2667" i="1" dirty="0" err="1"/>
              <a:t>Bain</a:t>
            </a:r>
            <a:r>
              <a:rPr lang="es-MX" sz="2667" i="1" dirty="0"/>
              <a:t>, Lee J. and </a:t>
            </a:r>
            <a:r>
              <a:rPr lang="es-MX" sz="2667" i="1" dirty="0" err="1"/>
              <a:t>Engelhardt</a:t>
            </a:r>
            <a:r>
              <a:rPr lang="es-MX" sz="2667" i="1" dirty="0"/>
              <a:t>, Max </a:t>
            </a:r>
            <a:r>
              <a:rPr lang="es-MX" sz="2667" dirty="0"/>
              <a:t>(1991). </a:t>
            </a:r>
            <a:r>
              <a:rPr lang="es-MX" sz="2667" b="1" dirty="0" err="1"/>
              <a:t>Introduction</a:t>
            </a:r>
            <a:r>
              <a:rPr lang="es-MX" sz="2667" b="1" dirty="0"/>
              <a:t> to </a:t>
            </a:r>
            <a:r>
              <a:rPr lang="es-MX" sz="2667" b="1" dirty="0" err="1"/>
              <a:t>probability</a:t>
            </a:r>
            <a:r>
              <a:rPr lang="es-MX" sz="2667" b="1" dirty="0"/>
              <a:t> and </a:t>
            </a:r>
            <a:r>
              <a:rPr lang="es-MX" sz="2667" b="1" dirty="0" err="1"/>
              <a:t>mathematical</a:t>
            </a:r>
            <a:r>
              <a:rPr lang="es-MX" sz="2667" b="1" dirty="0"/>
              <a:t> </a:t>
            </a:r>
            <a:r>
              <a:rPr lang="es-MX" sz="2667" b="1" dirty="0" err="1"/>
              <a:t>statistics</a:t>
            </a:r>
            <a:r>
              <a:rPr lang="es-MX" sz="2667" b="1" dirty="0"/>
              <a:t>.</a:t>
            </a:r>
            <a:r>
              <a:rPr lang="es-MX" sz="2667" dirty="0"/>
              <a:t> PWS-Kent Publishing Company. EUA</a:t>
            </a:r>
            <a:endParaRPr lang="es-MX" sz="2667" i="1" dirty="0"/>
          </a:p>
          <a:p>
            <a:pPr eaLnBrk="1" hangingPunct="1">
              <a:lnSpc>
                <a:spcPct val="90000"/>
              </a:lnSpc>
            </a:pPr>
            <a:r>
              <a:rPr lang="es-MX" sz="2667" i="1" dirty="0" err="1"/>
              <a:t>Efimov</a:t>
            </a:r>
            <a:r>
              <a:rPr lang="es-MX" sz="2667" i="1" dirty="0"/>
              <a:t>, A; </a:t>
            </a:r>
            <a:r>
              <a:rPr lang="es-MX" sz="2667" i="1" dirty="0" err="1"/>
              <a:t>Karakulin</a:t>
            </a:r>
            <a:r>
              <a:rPr lang="es-MX" sz="2667" i="1" dirty="0"/>
              <a:t>, A.; </a:t>
            </a:r>
            <a:r>
              <a:rPr lang="es-MX" sz="2667" i="1" dirty="0" err="1"/>
              <a:t>Póspelov</a:t>
            </a:r>
            <a:r>
              <a:rPr lang="es-MX" sz="2667" i="1" dirty="0"/>
              <a:t>, P.; </a:t>
            </a:r>
            <a:r>
              <a:rPr lang="es-MX" sz="2667" i="1" dirty="0" err="1"/>
              <a:t>Teréschenko</a:t>
            </a:r>
            <a:r>
              <a:rPr lang="es-MX" sz="2667" i="1" dirty="0"/>
              <a:t>, A.; </a:t>
            </a:r>
            <a:r>
              <a:rPr lang="es-MX" sz="2667" i="1" dirty="0" err="1"/>
              <a:t>Vukólov</a:t>
            </a:r>
            <a:r>
              <a:rPr lang="es-MX" sz="2667" i="1" dirty="0"/>
              <a:t>, E.; </a:t>
            </a:r>
            <a:r>
              <a:rPr lang="es-MX" sz="2667" i="1" dirty="0" err="1"/>
              <a:t>Zemskov</a:t>
            </a:r>
            <a:r>
              <a:rPr lang="es-MX" sz="2667" i="1" dirty="0"/>
              <a:t>, V. and </a:t>
            </a:r>
            <a:r>
              <a:rPr lang="es-MX" sz="2667" i="1" dirty="0" err="1"/>
              <a:t>Zolotarev</a:t>
            </a:r>
            <a:r>
              <a:rPr lang="es-MX" sz="2667" i="1" dirty="0"/>
              <a:t>, </a:t>
            </a:r>
            <a:r>
              <a:rPr lang="es-MX" sz="2667" i="1" dirty="0" err="1"/>
              <a:t>Yu</a:t>
            </a:r>
            <a:r>
              <a:rPr lang="es-MX" sz="2667" i="1" dirty="0"/>
              <a:t>. </a:t>
            </a:r>
            <a:r>
              <a:rPr lang="es-MX" sz="2667" dirty="0"/>
              <a:t>(1986) </a:t>
            </a:r>
            <a:r>
              <a:rPr lang="es-MX" sz="2667" b="1" dirty="0"/>
              <a:t>Problemas de las matemáticas superiores III.</a:t>
            </a:r>
            <a:r>
              <a:rPr lang="es-MX" sz="2667" dirty="0"/>
              <a:t> Editorial Mir. Moscú, URSS</a:t>
            </a:r>
          </a:p>
          <a:p>
            <a:pPr>
              <a:lnSpc>
                <a:spcPct val="90000"/>
              </a:lnSpc>
            </a:pPr>
            <a:r>
              <a:rPr lang="es-MX" sz="2667" i="1" dirty="0" err="1"/>
              <a:t>Hoel</a:t>
            </a:r>
            <a:r>
              <a:rPr lang="es-MX" sz="2667" i="1" dirty="0"/>
              <a:t>, Paul G. </a:t>
            </a:r>
            <a:r>
              <a:rPr lang="es-MX" sz="2667" dirty="0"/>
              <a:t>(1984) </a:t>
            </a:r>
            <a:r>
              <a:rPr lang="es-MX" sz="2667" b="1" dirty="0" err="1"/>
              <a:t>Introduction</a:t>
            </a:r>
            <a:r>
              <a:rPr lang="es-MX" sz="2667" b="1" dirty="0"/>
              <a:t> to </a:t>
            </a:r>
            <a:r>
              <a:rPr lang="es-MX" sz="2667" b="1" dirty="0" err="1"/>
              <a:t>mathematical</a:t>
            </a:r>
            <a:r>
              <a:rPr lang="es-MX" sz="2667" b="1" dirty="0"/>
              <a:t> </a:t>
            </a:r>
            <a:r>
              <a:rPr lang="es-MX" sz="2667" b="1" dirty="0" err="1"/>
              <a:t>statistics</a:t>
            </a:r>
            <a:r>
              <a:rPr lang="es-MX" sz="2667" b="1" dirty="0"/>
              <a:t>.</a:t>
            </a:r>
            <a:r>
              <a:rPr lang="es-MX" sz="2667" dirty="0"/>
              <a:t> John </a:t>
            </a:r>
            <a:r>
              <a:rPr lang="es-MX" sz="2667" dirty="0" err="1"/>
              <a:t>Wiley</a:t>
            </a:r>
            <a:r>
              <a:rPr lang="es-MX" sz="2667" dirty="0"/>
              <a:t> &amp; </a:t>
            </a:r>
            <a:r>
              <a:rPr lang="es-MX" sz="2667" dirty="0" err="1"/>
              <a:t>Sons</a:t>
            </a:r>
            <a:r>
              <a:rPr lang="es-MX" sz="2667" dirty="0"/>
              <a:t>. EUA</a:t>
            </a:r>
            <a:endParaRPr lang="es-ES" sz="2667" dirty="0"/>
          </a:p>
          <a:p>
            <a:pPr>
              <a:lnSpc>
                <a:spcPct val="90000"/>
              </a:lnSpc>
            </a:pPr>
            <a:r>
              <a:rPr lang="es-MX" sz="2667" i="1" dirty="0" err="1"/>
              <a:t>Hogg</a:t>
            </a:r>
            <a:r>
              <a:rPr lang="es-MX" sz="2667" i="1" dirty="0"/>
              <a:t>, Robert V and </a:t>
            </a:r>
            <a:r>
              <a:rPr lang="es-MX" sz="2667" i="1" dirty="0" err="1"/>
              <a:t>Tanis</a:t>
            </a:r>
            <a:r>
              <a:rPr lang="es-MX" sz="2667" i="1" dirty="0"/>
              <a:t>, </a:t>
            </a:r>
            <a:r>
              <a:rPr lang="es-MX" sz="2667" i="1" dirty="0" err="1"/>
              <a:t>Elliot</a:t>
            </a:r>
            <a:r>
              <a:rPr lang="es-MX" sz="2667" i="1" dirty="0"/>
              <a:t> A.</a:t>
            </a:r>
            <a:r>
              <a:rPr lang="es-MX" sz="2667" dirty="0"/>
              <a:t> (1983). </a:t>
            </a:r>
            <a:r>
              <a:rPr lang="es-MX" sz="2667" b="1" dirty="0" err="1"/>
              <a:t>Probability</a:t>
            </a:r>
            <a:r>
              <a:rPr lang="es-MX" sz="2667" b="1" dirty="0"/>
              <a:t> and </a:t>
            </a:r>
            <a:r>
              <a:rPr lang="es-MX" sz="2667" b="1" dirty="0" err="1"/>
              <a:t>statistical</a:t>
            </a:r>
            <a:r>
              <a:rPr lang="es-MX" sz="2667" b="1" dirty="0"/>
              <a:t> </a:t>
            </a:r>
            <a:r>
              <a:rPr lang="es-MX" sz="2667" b="1" dirty="0" err="1"/>
              <a:t>inference</a:t>
            </a:r>
            <a:r>
              <a:rPr lang="es-MX" sz="2667" b="1" dirty="0"/>
              <a:t>.</a:t>
            </a:r>
            <a:r>
              <a:rPr lang="es-MX" sz="2667" dirty="0"/>
              <a:t> </a:t>
            </a:r>
            <a:r>
              <a:rPr lang="es-MX" sz="2667" dirty="0" err="1"/>
              <a:t>McMillan</a:t>
            </a:r>
            <a:r>
              <a:rPr lang="es-MX" sz="2667" dirty="0"/>
              <a:t> </a:t>
            </a:r>
            <a:r>
              <a:rPr lang="es-MX" sz="2667"/>
              <a:t>Publishing Company. </a:t>
            </a:r>
            <a:r>
              <a:rPr lang="es-MX" sz="2667" dirty="0"/>
              <a:t>EUA</a:t>
            </a:r>
            <a:endParaRPr lang="es-MX" sz="2667" i="1" dirty="0"/>
          </a:p>
          <a:p>
            <a:pPr eaLnBrk="1" hangingPunct="1">
              <a:lnSpc>
                <a:spcPct val="90000"/>
              </a:lnSpc>
            </a:pPr>
            <a:r>
              <a:rPr lang="es-MX" sz="2667" i="1" dirty="0" err="1"/>
              <a:t>Wolfram</a:t>
            </a:r>
            <a:r>
              <a:rPr lang="es-MX" sz="2667" i="1" dirty="0"/>
              <a:t> </a:t>
            </a:r>
            <a:r>
              <a:rPr lang="es-MX" sz="2667" i="1" dirty="0" err="1"/>
              <a:t>Research</a:t>
            </a:r>
            <a:r>
              <a:rPr lang="es-MX" sz="2667" i="1" dirty="0"/>
              <a:t>.</a:t>
            </a:r>
            <a:r>
              <a:rPr lang="es-MX" sz="2667" dirty="0"/>
              <a:t> (2006) </a:t>
            </a:r>
            <a:r>
              <a:rPr lang="es-MX" sz="2667" b="1" dirty="0" err="1"/>
              <a:t>Mathworld</a:t>
            </a:r>
            <a:r>
              <a:rPr lang="es-MX" sz="2667" b="1" dirty="0"/>
              <a:t>.</a:t>
            </a:r>
            <a:r>
              <a:rPr lang="es-MX" sz="2667" dirty="0"/>
              <a:t> En Internet http://mathworld.wolfram.com. Consultado el 30 de junio de 2006</a:t>
            </a:r>
          </a:p>
          <a:p>
            <a:pPr>
              <a:lnSpc>
                <a:spcPct val="90000"/>
              </a:lnSpc>
            </a:pPr>
            <a:r>
              <a:rPr lang="es-MX" sz="2667" i="1" dirty="0" err="1"/>
              <a:t>Mood</a:t>
            </a:r>
            <a:r>
              <a:rPr lang="es-MX" sz="2667" i="1" dirty="0"/>
              <a:t>, Alexander M.; </a:t>
            </a:r>
            <a:r>
              <a:rPr lang="es-MX" sz="2667" i="1" dirty="0" err="1"/>
              <a:t>Graybill</a:t>
            </a:r>
            <a:r>
              <a:rPr lang="es-MX" sz="2667" i="1" dirty="0"/>
              <a:t>, Franklin A. &amp; </a:t>
            </a:r>
            <a:r>
              <a:rPr lang="es-MX" sz="2667" i="1" dirty="0" err="1"/>
              <a:t>Boes</a:t>
            </a:r>
            <a:r>
              <a:rPr lang="es-MX" sz="2667" i="1" dirty="0"/>
              <a:t>, </a:t>
            </a:r>
            <a:r>
              <a:rPr lang="es-MX" sz="2667" i="1" dirty="0" err="1"/>
              <a:t>Duane</a:t>
            </a:r>
            <a:r>
              <a:rPr lang="es-MX" sz="2667" i="1" dirty="0"/>
              <a:t> C. </a:t>
            </a:r>
            <a:r>
              <a:rPr lang="es-MX" sz="2667" dirty="0"/>
              <a:t>(1974) </a:t>
            </a:r>
            <a:r>
              <a:rPr lang="es-MX" sz="2667" b="1" dirty="0" err="1"/>
              <a:t>Introduction</a:t>
            </a:r>
            <a:r>
              <a:rPr lang="es-MX" sz="2667" b="1" dirty="0"/>
              <a:t> to </a:t>
            </a:r>
            <a:r>
              <a:rPr lang="es-MX" sz="2667" b="1" dirty="0" err="1"/>
              <a:t>the</a:t>
            </a:r>
            <a:r>
              <a:rPr lang="es-MX" sz="2667" b="1" dirty="0"/>
              <a:t> </a:t>
            </a:r>
            <a:r>
              <a:rPr lang="es-MX" sz="2667" b="1" dirty="0" err="1"/>
              <a:t>theory</a:t>
            </a:r>
            <a:r>
              <a:rPr lang="es-MX" sz="2667" b="1" dirty="0"/>
              <a:t> of </a:t>
            </a:r>
            <a:r>
              <a:rPr lang="es-MX" sz="2667" b="1" dirty="0" err="1"/>
              <a:t>statistics</a:t>
            </a:r>
            <a:r>
              <a:rPr lang="es-MX" sz="2667" b="1" dirty="0"/>
              <a:t>.</a:t>
            </a:r>
            <a:r>
              <a:rPr lang="es-MX" sz="2667" dirty="0"/>
              <a:t> McGraw-Hill. EUA</a:t>
            </a:r>
          </a:p>
        </p:txBody>
      </p:sp>
      <p:sp>
        <p:nvSpPr>
          <p:cNvPr id="28674" name="3 Marcador de fecha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990575" indent="-38099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2pPr>
            <a:lvl3pPr marL="1523962" indent="-304792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3pPr>
            <a:lvl4pPr marL="2133547" indent="-304792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4pPr>
            <a:lvl5pPr marL="2743131" indent="-304792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5pPr>
            <a:lvl6pPr marL="3352716" indent="-304792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6pPr>
            <a:lvl7pPr marL="3962301" indent="-304792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7pPr>
            <a:lvl8pPr marL="4571886" indent="-304792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8pPr>
            <a:lvl9pPr marL="5181470" indent="-304792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121917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s-MX" sz="1867">
                <a:solidFill>
                  <a:srgbClr val="242852"/>
                </a:solidFill>
                <a:latin typeface="Arial Narrow" pitchFamily="34" charset="0"/>
              </a:rPr>
              <a:t>v2.5:1016</a:t>
            </a:r>
            <a:endParaRPr lang="es-ES" sz="1867">
              <a:solidFill>
                <a:srgbClr val="242852"/>
              </a:solidFill>
              <a:latin typeface="Arial Narrow" pitchFamily="34" charset="0"/>
            </a:endParaRPr>
          </a:p>
        </p:txBody>
      </p:sp>
      <p:sp>
        <p:nvSpPr>
          <p:cNvPr id="28675" name="5 Marcador de número de diapositiva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990575" indent="-380990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2pPr>
            <a:lvl3pPr marL="1523962" indent="-304792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3pPr>
            <a:lvl4pPr marL="2133547" indent="-304792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4pPr>
            <a:lvl5pPr marL="2743131" indent="-304792" eaLnBrk="0" hangingPunct="0">
              <a:defRPr sz="3200">
                <a:solidFill>
                  <a:schemeClr val="tx1"/>
                </a:solidFill>
                <a:latin typeface="Times New Roman" pitchFamily="18" charset="0"/>
              </a:defRPr>
            </a:lvl5pPr>
            <a:lvl6pPr marL="3352716" indent="-304792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6pPr>
            <a:lvl7pPr marL="3962301" indent="-304792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7pPr>
            <a:lvl8pPr marL="4571886" indent="-304792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8pPr>
            <a:lvl9pPr marL="5181470" indent="-304792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1219170" eaLnBrk="1" fontAlgn="base" hangingPunct="1">
              <a:spcBef>
                <a:spcPct val="0"/>
              </a:spcBef>
              <a:spcAft>
                <a:spcPct val="0"/>
              </a:spcAft>
            </a:pPr>
            <a:fld id="{0E7881B8-A014-48E9-A5AA-2A6B2C4F2D5E}" type="slidenum">
              <a:rPr lang="es-ES" sz="1867">
                <a:solidFill>
                  <a:srgbClr val="242852"/>
                </a:solidFill>
                <a:latin typeface="Arial Narrow" pitchFamily="34" charset="0"/>
              </a:rPr>
              <a:pPr defTabSz="1219170" eaLnBrk="1" fontAlgn="base" hangingPunct="1">
                <a:spcBef>
                  <a:spcPct val="0"/>
                </a:spcBef>
                <a:spcAft>
                  <a:spcPct val="0"/>
                </a:spcAft>
              </a:pPr>
              <a:t>96</a:t>
            </a:fld>
            <a:endParaRPr lang="es-ES" sz="1867">
              <a:solidFill>
                <a:srgbClr val="242852"/>
              </a:solidFill>
              <a:latin typeface="Arial Narrow" pitchFamily="34" charset="0"/>
            </a:endParaRPr>
          </a:p>
        </p:txBody>
      </p:sp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MX" dirty="0" smtClean="0"/>
              <a:t>Bibliografía</a:t>
            </a:r>
            <a:endParaRPr lang="es-ES" dirty="0" smtClean="0"/>
          </a:p>
        </p:txBody>
      </p:sp>
      <p:sp>
        <p:nvSpPr>
          <p:cNvPr id="2" name="1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</p:spTree>
    <p:extLst>
      <p:ext uri="{BB962C8B-B14F-4D97-AF65-F5344CB8AC3E}">
        <p14:creationId xmlns:p14="http://schemas.microsoft.com/office/powerpoint/2010/main" val="44281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Imágenes tomadas de Internet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Imagen de P(a &lt;= X &lt;= b) como un área, tomada de </a:t>
            </a:r>
            <a:r>
              <a:rPr lang="es-MX" dirty="0">
                <a:hlinkClick r:id="rId2"/>
              </a:rPr>
              <a:t>http://2012books.lardbucket.org/books/beginning-statistics/section_09/a4a078a33c22b212350844a6cd8789b6.jpg</a:t>
            </a:r>
            <a:r>
              <a:rPr lang="es-MX" dirty="0"/>
              <a:t> Visto el 30 oct 2013</a:t>
            </a:r>
          </a:p>
          <a:p>
            <a:pPr marL="0" indent="0">
              <a:buNone/>
            </a:pPr>
            <a:endParaRPr lang="es-MX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MX">
                <a:latin typeface="Times New Roman" pitchFamily="18" charset="0"/>
              </a:rPr>
              <a:t>v2.5:1016</a:t>
            </a:r>
            <a:endParaRPr lang="es-ES">
              <a:latin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s-ES">
                <a:latin typeface="Times New Roman" pitchFamily="18" charset="0"/>
              </a:rPr>
              <a:t>Distribuciones Discretas de Probabilidad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fld id="{A8A64D2E-177E-4DC9-B325-14D348D5263C}" type="slidenum">
              <a:rPr lang="es-ES">
                <a:latin typeface="Times New Roman" pitchFamily="18" charset="0"/>
              </a:rPr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t>97</a:t>
            </a:fld>
            <a:endParaRPr lang="es-E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24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642"/>
  <p:tag name="OUTPUTDPI" val="1200"/>
  <p:tag name="LATEXADDIN" val="\documentclass{article}&#10;\usepackage{amsmath}&#10;\pagestyle{empty}&#10;\begin{document}&#10;&#10;$X \sim Ber(p)$ &#10;&#10;\end{document}"/>
  <p:tag name="IGUANATEXSIZE" val="36"/>
  <p:tag name="IGUANATEXCURSOR" val="98"/>
  <p:tag name="TRANSPARENCY" val="Verdadero"/>
  <p:tag name="FILENAME" val=""/>
  <p:tag name="INPUTTYPE" val="0"/>
  <p:tag name="LATEXENGINEID" val="0"/>
  <p:tag name="TEMPFOLDER" val="c:\temp\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3.25"/>
  <p:tag name="ORIGINALWIDTH" val="789"/>
  <p:tag name="OUTPUTDPI" val="1200"/>
  <p:tag name="LATEXADDIN" val="\documentclass{article}&#10;\usepackage{amsmath}&#10;\pagestyle{empty}&#10;\begin{document}&#10;&#10;$Var(X) = \frac{1-p}{p^2}$&#10;&#10;\end{document}"/>
  <p:tag name="IGUANATEXSIZE" val="36"/>
  <p:tag name="IGUANATEXCURSOR" val="105"/>
  <p:tag name="TRANSPARENCY" val="Verdadero"/>
  <p:tag name="FILENAME" val=""/>
  <p:tag name="INPUTTYPE" val="0"/>
  <p:tag name="LATEXENGINEID" val="0"/>
  <p:tag name="TEMPFOLDER" val=".\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7.25"/>
  <p:tag name="ORIGINALWIDTH" val="996.75"/>
  <p:tag name="OUTPUTDPI" val="1200"/>
  <p:tag name="LATEXADDIN" val="\documentclass{article}&#10;\usepackage{amsmath}&#10;\pagestyle{empty}&#10;\begin{document}&#10;&#10;$m_X(t) = \frac{pe^t}{1 - (1-p)e^t}$&#10;&#10;\end{document}"/>
  <p:tag name="IGUANATEXSIZE" val="36"/>
  <p:tag name="IGUANATEXCURSOR" val="115"/>
  <p:tag name="TRANSPARENCY" val="Verdadero"/>
  <p:tag name="FILENAME" val=""/>
  <p:tag name="INPUTTYPE" val="0"/>
  <p:tag name="LATEXENGINEID" val="0"/>
  <p:tag name="TEMPFOLDER" val=".\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0.25"/>
  <p:tag name="ORIGINALWIDTH" val="1365"/>
  <p:tag name="OUTPUTDPI" val="1200"/>
  <p:tag name="LATEXADDIN" val="\documentclass{article}&#10;\usepackage{amsmath}&#10;\pagestyle{empty}&#10;\begin{document}&#10;&#10;\begin{equation*}&#10;  f(x) = p^x q^{1-x}; \quad x = 0,1&#10;\end{equation*}&#10;&#10;\end{document}"/>
  <p:tag name="IGUANATEXSIZE" val="36"/>
  <p:tag name="IGUANATEXCURSOR" val="105"/>
  <p:tag name="TRANSPARENCY" val="Verdadero"/>
  <p:tag name="FILENAME" val=""/>
  <p:tag name="INPUTTYPE" val="0"/>
  <p:tag name="LATEXENGINEID" val="0"/>
  <p:tag name="TEMPFOLDER" val="c:\temp\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0.25"/>
  <p:tag name="ORIGINALWIDTH" val="1678.5"/>
  <p:tag name="OUTPUTDPI" val="1200"/>
  <p:tag name="LATEXADDIN" val="\documentclass{article}&#10;\usepackage{amsmath}&#10;\pagestyle{empty}&#10;\begin{document}&#10;&#10;\begin{equation*}&#10;  f(x) = p^x (1 - p)^{1-x}; \quad x = 0,1&#10;\end{equation*}&#10;&#10;\end{document}"/>
  <p:tag name="IGUANATEXSIZE" val="36"/>
  <p:tag name="IGUANATEXCURSOR" val="118"/>
  <p:tag name="TRANSPARENCY" val="Verdadero"/>
  <p:tag name="FILENAME" val=""/>
  <p:tag name="INPUTTYPE" val="0"/>
  <p:tag name="LATEXENGINEID" val="0"/>
  <p:tag name="TEMPFOLDER" val="c:\temp\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531.75"/>
  <p:tag name="OUTPUTDPI" val="1200"/>
  <p:tag name="LATEXADDIN" val="\documentclass{article}&#10;\usepackage{amsmath}&#10;\pagestyle{empty}&#10;\begin{document}&#10;&#10;$E(X) = p$&#10;&#10;\end{document}"/>
  <p:tag name="IGUANATEXSIZE" val="36"/>
  <p:tag name="IGUANATEXCURSOR" val="90"/>
  <p:tag name="TRANSPARENCY" val="Verdadero"/>
  <p:tag name="FILENAME" val=""/>
  <p:tag name="INPUTTYPE" val="0"/>
  <p:tag name="LATEXENGINEID" val="0"/>
  <p:tag name="TEMPFOLDER" val="c:\temp\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019.25"/>
  <p:tag name="OUTPUTDPI" val="1200"/>
  <p:tag name="LATEXADDIN" val="\documentclass{article}&#10;\usepackage{amsmath}&#10;\pagestyle{empty}&#10;\begin{document}&#10;&#10;$Var(X) = p(1-p)$&#10;&#10;\end{document}"/>
  <p:tag name="IGUANATEXSIZE" val="36"/>
  <p:tag name="IGUANATEXCURSOR" val="97"/>
  <p:tag name="TRANSPARENCY" val="Verdadero"/>
  <p:tag name="FILENAME" val=""/>
  <p:tag name="INPUTTYPE" val="0"/>
  <p:tag name="LATEXENGINEID" val="0"/>
  <p:tag name="TEMPFOLDER" val="c:\temp\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297.5"/>
  <p:tag name="OUTPUTDPI" val="1200"/>
  <p:tag name="LATEXADDIN" val="\documentclass{article}&#10;\usepackage{amsmath}&#10;\pagestyle{empty}&#10;\begin{document}&#10;&#10;$ X \sim Binomial(10,0.25) $&#10;&#10;\end{document}"/>
  <p:tag name="IGUANATEXSIZE" val="30"/>
  <p:tag name="IGUANATEXCURSOR" val="109"/>
  <p:tag name="TRANSPARENCY" val="Verdadero"/>
  <p:tag name="FILENAME" val=""/>
  <p:tag name="INPUTTYPE" val="0"/>
  <p:tag name="LATEXENGINEID" val="0"/>
  <p:tag name="TEMPFOLDER" val="c:\temp\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235.096"/>
  <p:tag name="OUTPUTDPI" val="1200"/>
  <p:tag name="LATEXADDIN" val="\documentclass{article}&#10;\usepackage{amsmath}&#10;\pagestyle{empty}&#10;\begin{document}&#10;&#10;$X \sim Binomial(3,0.30)$&#10;&#10;\end{document}"/>
  <p:tag name="IGUANATEXSIZE" val="20"/>
  <p:tag name="IGUANATEXCURSOR" val="105"/>
  <p:tag name="TRANSPARENCY" val="Verdadero"/>
  <p:tag name="FILENAME" val=""/>
  <p:tag name="INPUTTYPE" val="0"/>
  <p:tag name="LATEXENGINEID" val="0"/>
  <p:tag name="TEMPFOLDER" val="c:\temp\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3.5"/>
  <p:tag name="ORIGINALWIDTH" val="1891.5"/>
  <p:tag name="OUTPUTDPI" val="1200"/>
  <p:tag name="LATEXADDIN" val="\documentclass{article}&#10;\usepackage{amsmath}&#10;\pagestyle{empty}&#10;\begin{document}&#10;&#10;$f(x) = p(1-p)^{x-1}; \quad x = 1,2,3,...$&#10;&#10;\end{document}"/>
  <p:tag name="IGUANATEXSIZE" val="36"/>
  <p:tag name="IGUANATEXCURSOR" val="122"/>
  <p:tag name="TRANSPARENCY" val="Verdadero"/>
  <p:tag name="FILENAME" val=""/>
  <p:tag name="INPUTTYPE" val="0"/>
  <p:tag name="LATEXENGINEID" val="0"/>
  <p:tag name="TEMPFOLDER" val=".\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7.25"/>
  <p:tag name="ORIGINALWIDTH" val="537"/>
  <p:tag name="OUTPUTDPI" val="1200"/>
  <p:tag name="LATEXADDIN" val="\documentclass{article}&#10;\usepackage{amsmath}&#10;\pagestyle{empty}&#10;\begin{document}&#10;&#10;$E(X) = \frac{1}{p}$&#10;&#10;\end{document}"/>
  <p:tag name="IGUANATEXSIZE" val="36"/>
  <p:tag name="IGUANATEXCURSOR" val="99"/>
  <p:tag name="TRANSPARENCY" val="Verdadero"/>
  <p:tag name="FILENAME" val=""/>
  <p:tag name="INPUTTYPE" val="0"/>
  <p:tag name="LATEXENGINEID" val="0"/>
  <p:tag name="TEMPFOLDER" val=".\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dad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lásico de Office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da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Claridad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lásico de Office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da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12170</TotalTime>
  <Words>4157</Words>
  <Application>Microsoft Office PowerPoint</Application>
  <PresentationFormat>Panorámica</PresentationFormat>
  <Paragraphs>887</Paragraphs>
  <Slides>97</Slides>
  <Notes>14</Notes>
  <HiddenSlides>5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97</vt:i4>
      </vt:variant>
    </vt:vector>
  </HeadingPairs>
  <TitlesOfParts>
    <vt:vector size="106" baseType="lpstr">
      <vt:lpstr>Arial</vt:lpstr>
      <vt:lpstr>Arial Narrow</vt:lpstr>
      <vt:lpstr>Calibri</vt:lpstr>
      <vt:lpstr>Cambria Math</vt:lpstr>
      <vt:lpstr>Segoe UI Symbol</vt:lpstr>
      <vt:lpstr>Symbol</vt:lpstr>
      <vt:lpstr>Times New Roman</vt:lpstr>
      <vt:lpstr>Claridad</vt:lpstr>
      <vt:lpstr>1_Claridad</vt:lpstr>
      <vt:lpstr>Distribuciones DISCRETAS de Probabilidad</vt:lpstr>
      <vt:lpstr>Distribución bernoulli</vt:lpstr>
      <vt:lpstr>Distribución Bernoulli</vt:lpstr>
      <vt:lpstr>Distribución Bernoulli</vt:lpstr>
      <vt:lpstr>Distribución Bernoulli</vt:lpstr>
      <vt:lpstr>Distribución Bernoulli</vt:lpstr>
      <vt:lpstr>Distribución Bernoulli</vt:lpstr>
      <vt:lpstr>Ejemplo</vt:lpstr>
      <vt:lpstr>Ejemplo</vt:lpstr>
      <vt:lpstr>Ejemplo</vt:lpstr>
      <vt:lpstr>Ejemplo</vt:lpstr>
      <vt:lpstr>Ejercicio</vt:lpstr>
      <vt:lpstr>Ejercicio</vt:lpstr>
      <vt:lpstr>Ejercicio. Solución</vt:lpstr>
      <vt:lpstr>Ejercicio. Solución</vt:lpstr>
      <vt:lpstr>Ejercicio</vt:lpstr>
      <vt:lpstr>Ejercicio</vt:lpstr>
      <vt:lpstr>Ejercicio</vt:lpstr>
      <vt:lpstr>Ejercicio</vt:lpstr>
      <vt:lpstr>Ejercicio</vt:lpstr>
      <vt:lpstr>Ejercicio</vt:lpstr>
      <vt:lpstr>Ejercicio</vt:lpstr>
      <vt:lpstr>Ejercicio. Solución</vt:lpstr>
      <vt:lpstr>Ejercicio. Solución</vt:lpstr>
      <vt:lpstr>Ejercicio</vt:lpstr>
      <vt:lpstr>Ejercicio</vt:lpstr>
      <vt:lpstr>Ejercicio. Solución</vt:lpstr>
      <vt:lpstr>Ejercicio. Solución</vt:lpstr>
      <vt:lpstr>Ejercicio</vt:lpstr>
      <vt:lpstr>Ejercicio</vt:lpstr>
      <vt:lpstr>Ejercicio. Solución</vt:lpstr>
      <vt:lpstr>Ejercicio. Solución</vt:lpstr>
      <vt:lpstr>Número de combinaciones</vt:lpstr>
      <vt:lpstr>Coeficiente binomial o número de combinaciones</vt:lpstr>
      <vt:lpstr>Coeficiente binomial o número de combinaciones</vt:lpstr>
      <vt:lpstr>Coeficiente binomial o número de combinaciones</vt:lpstr>
      <vt:lpstr>Algunas propiedades básicas de nCr</vt:lpstr>
      <vt:lpstr>Distribución binomial</vt:lpstr>
      <vt:lpstr>Distribución Binomial</vt:lpstr>
      <vt:lpstr>Ejemplo</vt:lpstr>
      <vt:lpstr>Distribución Binomial</vt:lpstr>
      <vt:lpstr>Distribución Binomial</vt:lpstr>
      <vt:lpstr>Ejemplo</vt:lpstr>
      <vt:lpstr>Ejemplo</vt:lpstr>
      <vt:lpstr>Ejemplo</vt:lpstr>
      <vt:lpstr>Ejemplo</vt:lpstr>
      <vt:lpstr>Ejemplo</vt:lpstr>
      <vt:lpstr>Presentación de PowerPoint</vt:lpstr>
      <vt:lpstr>Ejemplo</vt:lpstr>
      <vt:lpstr>Ejemplo</vt:lpstr>
      <vt:lpstr>TAREA. Ejercicio</vt:lpstr>
      <vt:lpstr>Ejemplo. Sentimientos suicidas</vt:lpstr>
      <vt:lpstr>Ejemplo. Ansiedad</vt:lpstr>
      <vt:lpstr>Ejemplo. Ansiedad</vt:lpstr>
      <vt:lpstr>Solución. Utilizando PQRS, tenemos</vt:lpstr>
      <vt:lpstr>Ejemplo. Declaración complementaria</vt:lpstr>
      <vt:lpstr>Solución. Utilizando PQRS, tenemos</vt:lpstr>
      <vt:lpstr>Ejemplo</vt:lpstr>
      <vt:lpstr>Ejemplo</vt:lpstr>
      <vt:lpstr>Ejemplo</vt:lpstr>
      <vt:lpstr>Distribución Hipergeométrica</vt:lpstr>
      <vt:lpstr>Distribución Hipergeométrica</vt:lpstr>
      <vt:lpstr>Distribución Hipergeométrica</vt:lpstr>
      <vt:lpstr>Ejemplo</vt:lpstr>
      <vt:lpstr>Ejemplo</vt:lpstr>
      <vt:lpstr>Ejemplo</vt:lpstr>
      <vt:lpstr>Ejemplo</vt:lpstr>
      <vt:lpstr>Ejercicio</vt:lpstr>
      <vt:lpstr>Ejercicio</vt:lpstr>
      <vt:lpstr>Ejemplo</vt:lpstr>
      <vt:lpstr>Ejemplo</vt:lpstr>
      <vt:lpstr>Ejemplo</vt:lpstr>
      <vt:lpstr>Ejercicio</vt:lpstr>
      <vt:lpstr>Ejemplo</vt:lpstr>
      <vt:lpstr>Ejemplo</vt:lpstr>
      <vt:lpstr>Ejemplo</vt:lpstr>
      <vt:lpstr>Distribución poisson</vt:lpstr>
      <vt:lpstr>Distribución Poisson</vt:lpstr>
      <vt:lpstr>Distribución Poisson</vt:lpstr>
      <vt:lpstr>Distribución Poisson</vt:lpstr>
      <vt:lpstr>Ejemplo</vt:lpstr>
      <vt:lpstr>Ejemplo</vt:lpstr>
      <vt:lpstr>Ejemplo. Solución</vt:lpstr>
      <vt:lpstr>Ejemplo. Solución</vt:lpstr>
      <vt:lpstr>Ejemplo. Solución</vt:lpstr>
      <vt:lpstr>Ejercicio</vt:lpstr>
      <vt:lpstr>Ejercicio. Solución</vt:lpstr>
      <vt:lpstr>Infracciones</vt:lpstr>
      <vt:lpstr>Ejemplo</vt:lpstr>
      <vt:lpstr>Ejemplo</vt:lpstr>
      <vt:lpstr>Distribución geométrica</vt:lpstr>
      <vt:lpstr>Variable aleatoria geométrica</vt:lpstr>
      <vt:lpstr>Función de masa de probabilidad geométrica</vt:lpstr>
      <vt:lpstr>Momentos de una variable aleatoria Geométrica</vt:lpstr>
      <vt:lpstr>Ejemplo</vt:lpstr>
      <vt:lpstr>Bibliografía</vt:lpstr>
      <vt:lpstr>Imágenes tomadas de Internet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Distribuciones DISCRETAS de Probabilidad</dc:title>
  <dc:creator>Paul Ramirez de la Cruz</dc:creator>
  <cp:lastModifiedBy>Paul Ramirez de la Cruz</cp:lastModifiedBy>
  <cp:revision>60</cp:revision>
  <dcterms:created xsi:type="dcterms:W3CDTF">2021-03-31T17:10:57Z</dcterms:created>
  <dcterms:modified xsi:type="dcterms:W3CDTF">2021-05-05T03:11:17Z</dcterms:modified>
</cp:coreProperties>
</file>